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1" r:id="rId2"/>
    <p:sldId id="264" r:id="rId3"/>
    <p:sldId id="265" r:id="rId4"/>
    <p:sldId id="266" r:id="rId5"/>
    <p:sldId id="267" r:id="rId6"/>
    <p:sldId id="268" r:id="rId7"/>
    <p:sldId id="270" r:id="rId8"/>
    <p:sldId id="271" r:id="rId9"/>
    <p:sldId id="273" r:id="rId10"/>
    <p:sldId id="274" r:id="rId11"/>
    <p:sldId id="275" r:id="rId12"/>
    <p:sldId id="277" r:id="rId13"/>
    <p:sldId id="278" r:id="rId14"/>
    <p:sldId id="258" r:id="rId1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C57"/>
    <a:srgbClr val="003C74"/>
    <a:srgbClr val="539B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40"/>
    <p:restoredTop sz="94751"/>
  </p:normalViewPr>
  <p:slideViewPr>
    <p:cSldViewPr snapToGrid="0">
      <p:cViewPr>
        <p:scale>
          <a:sx n="157" d="100"/>
          <a:sy n="157" d="100"/>
        </p:scale>
        <p:origin x="80" y="-2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19/5/5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1295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github.com/hfang-bristol/RDataCentre/blob/master/dnet/1.0.7/"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360doc.com/content/16/1026/18/19913717_601568937.shtml" TargetMode="External"/><Relationship Id="rId4" Type="http://schemas.openxmlformats.org/officeDocument/2006/relationships/hyperlink" Target="http://software.broadinstitute.org/gsea/index.jsp"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GSEA features a number of advantages when compared with single-gene methods. First, it eases the interpretation of a large- scale experiment by identifying pathways and processes. Rather than focus on high scoring genes (which can be poorly annotated and may not be reproducible), researchers can focus on gene sets, which tend to be more reproducible and more interpretable. Second, when the members of a gene set exhibit strong cross- correlation, GSEA can boost the signal-to-noise ratio and make it possible to detect modest changes in individual genes. Third, the leading-edge analysis can help define gene subsets to elucidate the results. </a:t>
            </a:r>
          </a:p>
          <a:p>
            <a:r>
              <a:rPr lang="en-US" sz="1200" b="1" kern="1200" dirty="0" smtClean="0">
                <a:solidFill>
                  <a:schemeClr val="tx1"/>
                </a:solidFill>
                <a:effectLst/>
                <a:latin typeface="+mn-lt"/>
                <a:ea typeface="+mn-ea"/>
                <a:cs typeface="+mn-cs"/>
              </a:rPr>
              <a:t>The Leading-Edge Subset. </a:t>
            </a:r>
            <a:r>
              <a:rPr lang="en-US" sz="1200" kern="1200" dirty="0" smtClean="0">
                <a:solidFill>
                  <a:schemeClr val="tx1"/>
                </a:solidFill>
                <a:effectLst/>
                <a:latin typeface="+mn-lt"/>
                <a:ea typeface="+mn-ea"/>
                <a:cs typeface="+mn-cs"/>
              </a:rPr>
              <a:t>Gene sets can be defined by using a variety of methods, but not all of the members of a gene set will typically participate in a biological process. Often it is useful to extract the core members of high scoring gene sets that contribute to the </a:t>
            </a:r>
            <a:r>
              <a:rPr lang="en-US" sz="1200" i="1" kern="1200" dirty="0" smtClean="0">
                <a:solidFill>
                  <a:schemeClr val="tx1"/>
                </a:solidFill>
                <a:effectLst/>
                <a:latin typeface="+mn-lt"/>
                <a:ea typeface="+mn-ea"/>
                <a:cs typeface="+mn-cs"/>
              </a:rPr>
              <a:t>ES</a:t>
            </a:r>
            <a:r>
              <a:rPr lang="en-US" sz="1200" kern="1200" dirty="0" smtClean="0">
                <a:solidFill>
                  <a:schemeClr val="tx1"/>
                </a:solidFill>
                <a:effectLst/>
                <a:latin typeface="+mn-lt"/>
                <a:ea typeface="+mn-ea"/>
                <a:cs typeface="+mn-cs"/>
              </a:rPr>
              <a:t>. We define the leading-edge subset to be those genes in the gene set </a:t>
            </a:r>
            <a:r>
              <a:rPr lang="en-US" sz="1200" i="1" kern="1200" dirty="0" smtClean="0">
                <a:solidFill>
                  <a:schemeClr val="tx1"/>
                </a:solidFill>
                <a:effectLst/>
                <a:latin typeface="+mn-lt"/>
                <a:ea typeface="+mn-ea"/>
                <a:cs typeface="+mn-cs"/>
              </a:rPr>
              <a:t>S </a:t>
            </a:r>
            <a:r>
              <a:rPr lang="en-US" sz="1200" kern="1200" dirty="0" smtClean="0">
                <a:solidFill>
                  <a:schemeClr val="tx1"/>
                </a:solidFill>
                <a:effectLst/>
                <a:latin typeface="+mn-lt"/>
                <a:ea typeface="+mn-ea"/>
                <a:cs typeface="+mn-cs"/>
              </a:rPr>
              <a:t>that appear in the ranked list </a:t>
            </a:r>
            <a:r>
              <a:rPr lang="en-US" sz="1200" i="1" kern="1200" dirty="0" smtClean="0">
                <a:solidFill>
                  <a:schemeClr val="tx1"/>
                </a:solidFill>
                <a:effectLst/>
                <a:latin typeface="+mn-lt"/>
                <a:ea typeface="+mn-ea"/>
                <a:cs typeface="+mn-cs"/>
              </a:rPr>
              <a:t>L </a:t>
            </a:r>
            <a:r>
              <a:rPr lang="en-US" sz="1200" kern="1200" dirty="0" smtClean="0">
                <a:solidFill>
                  <a:schemeClr val="tx1"/>
                </a:solidFill>
                <a:effectLst/>
                <a:latin typeface="+mn-lt"/>
                <a:ea typeface="+mn-ea"/>
                <a:cs typeface="+mn-cs"/>
              </a:rPr>
              <a:t>at, or before, the point where the running sum reaches its maximum deviation from zero (Fig. 1</a:t>
            </a:r>
            <a:r>
              <a:rPr lang="en-US" sz="1200"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The leading-edge subset can be interpreted as the core of a gene set that accounts for the enrichment signal. </a:t>
            </a:r>
            <a:endParaRPr lang="en-US" dirty="0" smtClean="0"/>
          </a:p>
          <a:p>
            <a:r>
              <a:rPr lang="en-US" sz="1200" kern="1200" dirty="0" smtClean="0">
                <a:solidFill>
                  <a:schemeClr val="tx1"/>
                </a:solidFill>
                <a:effectLst/>
                <a:latin typeface="+mn-lt"/>
                <a:ea typeface="+mn-ea"/>
                <a:cs typeface="+mn-cs"/>
              </a:rPr>
              <a:t>Examination of the leading-edge subset can reveal a biologically important subset within a gene set as we show below in our analysis of P53 status in cancer cell lines. This approach is especially useful with manually curated gene sets, which may represent an </a:t>
            </a:r>
            <a:r>
              <a:rPr lang="en-US" sz="1200" kern="1200" dirty="0" err="1" smtClean="0">
                <a:solidFill>
                  <a:schemeClr val="tx1"/>
                </a:solidFill>
                <a:effectLst/>
                <a:latin typeface="+mn-lt"/>
                <a:ea typeface="+mn-ea"/>
                <a:cs typeface="+mn-cs"/>
              </a:rPr>
              <a:t>amal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gamation</a:t>
            </a:r>
            <a:r>
              <a:rPr lang="en-US" sz="1200" kern="1200" dirty="0" smtClean="0">
                <a:solidFill>
                  <a:schemeClr val="tx1"/>
                </a:solidFill>
                <a:effectLst/>
                <a:latin typeface="+mn-lt"/>
                <a:ea typeface="+mn-ea"/>
                <a:cs typeface="+mn-cs"/>
              </a:rPr>
              <a:t> of interacting processes. We first observed this effect in our previous study (4) where we manually identified two high scoring sets, a curated pathway and a computationally derived cluster, which shared a large subset of genes later confirmed to be a key regulon altered in human diabetes. </a:t>
            </a:r>
            <a:endParaRPr lang="en-US" dirty="0" smtClean="0"/>
          </a:p>
          <a:p>
            <a:r>
              <a:rPr lang="en-US" sz="1200" kern="1200" dirty="0" smtClean="0">
                <a:solidFill>
                  <a:schemeClr val="tx1"/>
                </a:solidFill>
                <a:effectLst/>
                <a:latin typeface="+mn-lt"/>
                <a:ea typeface="+mn-ea"/>
                <a:cs typeface="+mn-cs"/>
              </a:rPr>
              <a:t>High scoring gene sets can be grouped on the basis of leading- edge subsets of genes that they share. Such groupings can reveal which of those gene sets correspond to the same biological pro- </a:t>
            </a:r>
            <a:r>
              <a:rPr lang="en-US" sz="1200" kern="1200" dirty="0" err="1" smtClean="0">
                <a:solidFill>
                  <a:schemeClr val="tx1"/>
                </a:solidFill>
                <a:effectLst/>
                <a:latin typeface="+mn-lt"/>
                <a:ea typeface="+mn-ea"/>
                <a:cs typeface="+mn-cs"/>
              </a:rPr>
              <a:t>cesses</a:t>
            </a:r>
            <a:r>
              <a:rPr lang="en-US" sz="1200" kern="1200" dirty="0" smtClean="0">
                <a:solidFill>
                  <a:schemeClr val="tx1"/>
                </a:solidFill>
                <a:effectLst/>
                <a:latin typeface="+mn-lt"/>
                <a:ea typeface="+mn-ea"/>
                <a:cs typeface="+mn-cs"/>
              </a:rPr>
              <a:t> and which represent distinct processes. </a:t>
            </a:r>
            <a:endParaRPr lang="en-US" dirty="0" smtClean="0"/>
          </a:p>
          <a:p>
            <a:r>
              <a:rPr lang="en-US" sz="1200" kern="1200" dirty="0" smtClean="0">
                <a:solidFill>
                  <a:schemeClr val="tx1"/>
                </a:solidFill>
                <a:effectLst/>
                <a:latin typeface="+mn-lt"/>
                <a:ea typeface="+mn-ea"/>
                <a:cs typeface="+mn-cs"/>
              </a:rPr>
              <a:t>The GSEA-P software package includes tools for examining and clustering leading-edge subsets (</a:t>
            </a:r>
            <a:r>
              <a:rPr lang="en-US" sz="1200" i="1" kern="1200" dirty="0" smtClean="0">
                <a:solidFill>
                  <a:schemeClr val="tx1"/>
                </a:solidFill>
                <a:effectLst/>
                <a:latin typeface="+mn-lt"/>
                <a:ea typeface="+mn-ea"/>
                <a:cs typeface="+mn-cs"/>
              </a:rPr>
              <a:t>Supporting Text</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134648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除了</a:t>
            </a:r>
            <a:r>
              <a:rPr lang="en-US" sz="1200" kern="1200" dirty="0" err="1" smtClean="0">
                <a:solidFill>
                  <a:schemeClr val="tx1"/>
                </a:solidFill>
                <a:effectLst/>
                <a:latin typeface="+mn-lt"/>
                <a:ea typeface="+mn-ea"/>
                <a:cs typeface="+mn-cs"/>
              </a:rPr>
              <a:t>DGIdb</a:t>
            </a:r>
            <a:r>
              <a:rPr lang="en-US" sz="1200" kern="1200" dirty="0" smtClean="0">
                <a:solidFill>
                  <a:schemeClr val="tx1"/>
                </a:solidFill>
                <a:effectLst/>
                <a:latin typeface="+mn-lt"/>
                <a:ea typeface="+mn-ea"/>
                <a:cs typeface="+mn-cs"/>
              </a:rPr>
              <a:t> ontology(</a:t>
            </a:r>
            <a:r>
              <a:rPr lang="en-US" sz="1200" kern="1200" dirty="0" err="1" smtClean="0">
                <a:solidFill>
                  <a:schemeClr val="tx1"/>
                </a:solidFill>
                <a:effectLst/>
                <a:latin typeface="+mn-lt"/>
                <a:ea typeface="+mn-ea"/>
                <a:cs typeface="+mn-cs"/>
              </a:rPr>
              <a:t>DGIdb</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药物基因分类富集分析</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PS2 ontology(</a:t>
            </a:r>
            <a:r>
              <a:rPr lang="zh-CN" altLang="en-US" sz="1200" kern="1200" dirty="0" smtClean="0">
                <a:solidFill>
                  <a:schemeClr val="tx1"/>
                </a:solidFill>
                <a:effectLst/>
                <a:latin typeface="+mn-lt"/>
                <a:ea typeface="+mn-ea"/>
                <a:cs typeface="+mn-cs"/>
              </a:rPr>
              <a:t>基因进化分析</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外，</a:t>
            </a:r>
            <a:r>
              <a:rPr lang="en-US" sz="1200" kern="1200" dirty="0" err="1" smtClean="0">
                <a:solidFill>
                  <a:schemeClr val="tx1"/>
                </a:solidFill>
                <a:effectLst/>
                <a:latin typeface="+mn-lt"/>
                <a:ea typeface="+mn-ea"/>
                <a:cs typeface="+mn-cs"/>
              </a:rPr>
              <a:t>dnet</a:t>
            </a:r>
            <a:r>
              <a:rPr lang="zh-CN" altLang="en-US" sz="1200" kern="1200" dirty="0" smtClean="0">
                <a:solidFill>
                  <a:schemeClr val="tx1"/>
                </a:solidFill>
                <a:effectLst/>
                <a:latin typeface="+mn-lt"/>
                <a:ea typeface="+mn-ea"/>
                <a:cs typeface="+mn-cs"/>
              </a:rPr>
              <a:t>收录了许多其他</a:t>
            </a:r>
            <a:r>
              <a:rPr lang="en-US" sz="1200" kern="1200" dirty="0" smtClean="0">
                <a:solidFill>
                  <a:schemeClr val="tx1"/>
                </a:solidFill>
                <a:effectLst/>
                <a:latin typeface="+mn-lt"/>
                <a:ea typeface="+mn-ea"/>
                <a:cs typeface="+mn-cs"/>
              </a:rPr>
              <a:t>ontologies</a:t>
            </a:r>
            <a:r>
              <a:rPr lang="zh-CN" altLang="en-US" sz="1200" kern="1200" dirty="0" smtClean="0">
                <a:solidFill>
                  <a:schemeClr val="tx1"/>
                </a:solidFill>
                <a:effectLst/>
                <a:latin typeface="+mn-lt"/>
                <a:ea typeface="+mn-ea"/>
                <a:cs typeface="+mn-cs"/>
              </a:rPr>
              <a:t>，包括</a:t>
            </a:r>
            <a:r>
              <a:rPr lang="en-US" sz="1200" kern="1200" dirty="0" smtClean="0">
                <a:solidFill>
                  <a:schemeClr val="tx1"/>
                </a:solidFill>
                <a:effectLst/>
                <a:latin typeface="+mn-lt"/>
                <a:ea typeface="+mn-ea"/>
                <a:cs typeface="+mn-cs"/>
              </a:rPr>
              <a:t>GOBP</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GOBP </a:t>
            </a:r>
            <a:r>
              <a:rPr lang="zh-CN" altLang="en-US" sz="1200" kern="1200" dirty="0" smtClean="0">
                <a:solidFill>
                  <a:schemeClr val="tx1"/>
                </a:solidFill>
                <a:effectLst/>
                <a:latin typeface="+mn-lt"/>
                <a:ea typeface="+mn-ea"/>
                <a:cs typeface="+mn-cs"/>
              </a:rPr>
              <a:t>富集分析） 、</a:t>
            </a:r>
            <a:r>
              <a:rPr lang="en-US" sz="1200" kern="1200" dirty="0" smtClean="0">
                <a:solidFill>
                  <a:schemeClr val="tx1"/>
                </a:solidFill>
                <a:effectLst/>
                <a:latin typeface="+mn-lt"/>
                <a:ea typeface="+mn-ea"/>
                <a:cs typeface="+mn-cs"/>
              </a:rPr>
              <a:t>GOMF(GOMF </a:t>
            </a:r>
            <a:r>
              <a:rPr lang="zh-CN" altLang="en-US" sz="1200" kern="1200" dirty="0" smtClean="0">
                <a:solidFill>
                  <a:schemeClr val="tx1"/>
                </a:solidFill>
                <a:effectLst/>
                <a:latin typeface="+mn-lt"/>
                <a:ea typeface="+mn-ea"/>
                <a:cs typeface="+mn-cs"/>
              </a:rPr>
              <a:t>富集分析</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MP(</a:t>
            </a:r>
            <a:r>
              <a:rPr lang="en-US" sz="1200" kern="1200" dirty="0" err="1" smtClean="0">
                <a:solidFill>
                  <a:schemeClr val="tx1"/>
                </a:solidFill>
                <a:effectLst/>
                <a:latin typeface="+mn-lt"/>
                <a:ea typeface="+mn-ea"/>
                <a:cs typeface="+mn-cs"/>
              </a:rPr>
              <a:t>Mammalian_phenotype</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DO(</a:t>
            </a:r>
            <a:r>
              <a:rPr lang="en-US" sz="1200" kern="1200" dirty="0" err="1" smtClean="0">
                <a:solidFill>
                  <a:schemeClr val="tx1"/>
                </a:solidFill>
                <a:effectLst/>
                <a:latin typeface="+mn-lt"/>
                <a:ea typeface="+mn-ea"/>
                <a:cs typeface="+mn-cs"/>
              </a:rPr>
              <a:t>Disease_Ontology</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MsigdbC2CP(</a:t>
            </a:r>
            <a:r>
              <a:rPr lang="zh-CN" altLang="en-US" sz="1200" kern="1200" dirty="0" smtClean="0">
                <a:solidFill>
                  <a:schemeClr val="tx1"/>
                </a:solidFill>
                <a:effectLst/>
                <a:latin typeface="+mn-lt"/>
                <a:ea typeface="+mn-ea"/>
                <a:cs typeface="+mn-cs"/>
              </a:rPr>
              <a:t>通路富集分析</a:t>
            </a:r>
            <a:r>
              <a:rPr lang="en-US" sz="1200" kern="1200" dirty="0" smtClean="0">
                <a:solidFill>
                  <a:schemeClr val="tx1"/>
                </a:solidFill>
                <a:effectLst/>
                <a:latin typeface="+mn-lt"/>
                <a:ea typeface="+mn-ea"/>
                <a:cs typeface="+mn-cs"/>
              </a:rPr>
              <a:t>-CP)</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MsigdbC2KEGG(</a:t>
            </a:r>
            <a:r>
              <a:rPr lang="zh-CN" altLang="en-US" sz="1200" kern="1200" dirty="0" smtClean="0">
                <a:solidFill>
                  <a:schemeClr val="tx1"/>
                </a:solidFill>
                <a:effectLst/>
                <a:latin typeface="+mn-lt"/>
                <a:ea typeface="+mn-ea"/>
                <a:cs typeface="+mn-cs"/>
              </a:rPr>
              <a:t>通路富集分析</a:t>
            </a:r>
            <a:r>
              <a:rPr lang="en-US" sz="1200" kern="1200" dirty="0" smtClean="0">
                <a:solidFill>
                  <a:schemeClr val="tx1"/>
                </a:solidFill>
                <a:effectLst/>
                <a:latin typeface="+mn-lt"/>
                <a:ea typeface="+mn-ea"/>
                <a:cs typeface="+mn-cs"/>
              </a:rPr>
              <a:t>-KEGG)</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MsigdbC2REACTOME(</a:t>
            </a:r>
            <a:r>
              <a:rPr lang="zh-CN" altLang="en-US" sz="1200" kern="1200" dirty="0" smtClean="0">
                <a:solidFill>
                  <a:schemeClr val="tx1"/>
                </a:solidFill>
                <a:effectLst/>
                <a:latin typeface="+mn-lt"/>
                <a:ea typeface="+mn-ea"/>
                <a:cs typeface="+mn-cs"/>
              </a:rPr>
              <a:t>通路富集分析</a:t>
            </a:r>
            <a:r>
              <a:rPr lang="en-US" sz="1200" kern="1200" dirty="0" smtClean="0">
                <a:solidFill>
                  <a:schemeClr val="tx1"/>
                </a:solidFill>
                <a:effectLst/>
                <a:latin typeface="+mn-lt"/>
                <a:ea typeface="+mn-ea"/>
                <a:cs typeface="+mn-cs"/>
              </a:rPr>
              <a:t>-REACTOME)</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MsigdbC2BIOCARTA(</a:t>
            </a:r>
            <a:r>
              <a:rPr lang="zh-CN" altLang="en-US" sz="1200" kern="1200" dirty="0" smtClean="0">
                <a:solidFill>
                  <a:schemeClr val="tx1"/>
                </a:solidFill>
                <a:effectLst/>
                <a:latin typeface="+mn-lt"/>
                <a:ea typeface="+mn-ea"/>
                <a:cs typeface="+mn-cs"/>
              </a:rPr>
              <a:t>通路富集分析</a:t>
            </a:r>
            <a:r>
              <a:rPr lang="en-US" sz="1200" kern="1200" dirty="0" smtClean="0">
                <a:solidFill>
                  <a:schemeClr val="tx1"/>
                </a:solidFill>
                <a:effectLst/>
                <a:latin typeface="+mn-lt"/>
                <a:ea typeface="+mn-ea"/>
                <a:cs typeface="+mn-cs"/>
              </a:rPr>
              <a:t>-BIOCARTA)</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SF(SCOP </a:t>
            </a:r>
            <a:r>
              <a:rPr lang="zh-CN" altLang="en-US" sz="1200" kern="1200" dirty="0" smtClean="0">
                <a:solidFill>
                  <a:schemeClr val="tx1"/>
                </a:solidFill>
                <a:effectLst/>
                <a:latin typeface="+mn-lt"/>
                <a:ea typeface="+mn-ea"/>
                <a:cs typeface="+mn-cs"/>
              </a:rPr>
              <a:t>超家族结构阈富集分析</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等等。</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以上数据集均已下载至集群路径：</a:t>
            </a:r>
            <a:r>
              <a:rPr lang="en-US" sz="1200" kern="1200" dirty="0" smtClean="0">
                <a:solidFill>
                  <a:schemeClr val="tx1"/>
                </a:solidFill>
                <a:effectLst/>
                <a:latin typeface="+mn-lt"/>
                <a:ea typeface="+mn-ea"/>
                <a:cs typeface="+mn-cs"/>
              </a:rPr>
              <a:t>/PUBLIC/software/CANCER/Software/</a:t>
            </a:r>
            <a:r>
              <a:rPr lang="en-US" sz="1200" kern="1200" dirty="0" err="1" smtClean="0">
                <a:solidFill>
                  <a:schemeClr val="tx1"/>
                </a:solidFill>
                <a:effectLst/>
                <a:latin typeface="+mn-lt"/>
                <a:ea typeface="+mn-ea"/>
                <a:cs typeface="+mn-cs"/>
              </a:rPr>
              <a:t>dNet</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更多数据集可以去</a:t>
            </a:r>
            <a:r>
              <a:rPr lang="en-US" sz="1200" u="sng" kern="1200" dirty="0" smtClean="0">
                <a:solidFill>
                  <a:schemeClr val="tx1"/>
                </a:solidFill>
                <a:effectLst/>
                <a:latin typeface="+mn-lt"/>
                <a:ea typeface="+mn-ea"/>
                <a:cs typeface="+mn-cs"/>
                <a:hlinkClick r:id="rId3"/>
              </a:rPr>
              <a:t>https://github.com/hfang-bristol/RDataCentre/blob/master/dnet/1.0.7/</a:t>
            </a:r>
            <a:r>
              <a:rPr lang="zh-CN" altLang="en-US" sz="1200" kern="1200" dirty="0" smtClean="0">
                <a:solidFill>
                  <a:schemeClr val="tx1"/>
                </a:solidFill>
                <a:effectLst/>
                <a:latin typeface="+mn-lt"/>
                <a:ea typeface="+mn-ea"/>
                <a:cs typeface="+mn-cs"/>
              </a:rPr>
              <a:t>自行下载。</a:t>
            </a:r>
            <a:endParaRPr lang="en-US" sz="1200" kern="1200" dirty="0" smtClean="0">
              <a:solidFill>
                <a:schemeClr val="tx1"/>
              </a:solidFill>
              <a:effectLst/>
              <a:latin typeface="+mn-lt"/>
              <a:ea typeface="+mn-ea"/>
              <a:cs typeface="+mn-cs"/>
            </a:endParaRPr>
          </a:p>
          <a:p>
            <a:endParaRPr lang="en-US" dirty="0" smtClean="0"/>
          </a:p>
          <a:p>
            <a:pPr lvl="0"/>
            <a:r>
              <a:rPr lang="zh-CN" altLang="en-US" sz="1200" kern="1200" dirty="0" smtClean="0">
                <a:solidFill>
                  <a:schemeClr val="tx1"/>
                </a:solidFill>
                <a:effectLst/>
                <a:latin typeface="+mn-lt"/>
                <a:ea typeface="+mn-ea"/>
                <a:cs typeface="+mn-cs"/>
              </a:rPr>
              <a:t>药物相关性预测</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通过药物基因分类的富集情况，评估</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生存基因集的药物相关性。通过基于富集分析的超几何分布</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dnet</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dEnricher</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函数</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，发现</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富集的</a:t>
            </a:r>
            <a:r>
              <a:rPr lang="en-US" sz="1200" kern="1200" dirty="0" err="1" smtClean="0">
                <a:solidFill>
                  <a:schemeClr val="tx1"/>
                </a:solidFill>
                <a:effectLst/>
                <a:latin typeface="+mn-lt"/>
                <a:ea typeface="+mn-ea"/>
                <a:cs typeface="+mn-cs"/>
              </a:rPr>
              <a:t>DGIdb</a:t>
            </a:r>
            <a:r>
              <a:rPr lang="zh-CN" altLang="en-US" sz="1200" kern="1200" dirty="0" smtClean="0">
                <a:solidFill>
                  <a:schemeClr val="tx1"/>
                </a:solidFill>
                <a:effectLst/>
                <a:latin typeface="+mn-lt"/>
                <a:ea typeface="+mn-ea"/>
                <a:cs typeface="+mn-cs"/>
              </a:rPr>
              <a:t>药物基因分类</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富集显著性：经过多重假设检验校正后的</a:t>
            </a:r>
            <a:r>
              <a:rPr lang="en-US" sz="1200" kern="1200" dirty="0" smtClean="0">
                <a:solidFill>
                  <a:schemeClr val="tx1"/>
                </a:solidFill>
                <a:effectLst/>
                <a:latin typeface="+mn-lt"/>
                <a:ea typeface="+mn-ea"/>
                <a:cs typeface="+mn-cs"/>
              </a:rPr>
              <a:t>FDR</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0.05) </a:t>
            </a:r>
            <a:r>
              <a:rPr lang="zh-CN" altLang="en-US" sz="1200" kern="1200" dirty="0" smtClean="0">
                <a:solidFill>
                  <a:schemeClr val="tx1"/>
                </a:solidFill>
                <a:effectLst/>
                <a:latin typeface="+mn-lt"/>
                <a:ea typeface="+mn-ea"/>
                <a:cs typeface="+mn-cs"/>
              </a:rPr>
              <a:t>。如</a:t>
            </a:r>
            <a:r>
              <a:rPr lang="en-US" sz="1200" kern="1200" dirty="0" smtClean="0">
                <a:solidFill>
                  <a:schemeClr val="tx1"/>
                </a:solidFill>
                <a:effectLst/>
                <a:latin typeface="+mn-lt"/>
                <a:ea typeface="+mn-ea"/>
                <a:cs typeface="+mn-cs"/>
              </a:rPr>
              <a:t>Figure 6B</a:t>
            </a:r>
            <a:r>
              <a:rPr lang="zh-CN" altLang="en-US" sz="1200" kern="1200" dirty="0" smtClean="0">
                <a:solidFill>
                  <a:schemeClr val="tx1"/>
                </a:solidFill>
                <a:effectLst/>
                <a:latin typeface="+mn-lt"/>
                <a:ea typeface="+mn-ea"/>
                <a:cs typeface="+mn-cs"/>
              </a:rPr>
              <a:t>所示，</a:t>
            </a:r>
            <a:r>
              <a:rPr lang="en-US" sz="1200" kern="1200" dirty="0" smtClean="0">
                <a:solidFill>
                  <a:schemeClr val="tx1"/>
                </a:solidFill>
                <a:effectLst/>
                <a:latin typeface="+mn-lt"/>
                <a:ea typeface="+mn-ea"/>
                <a:cs typeface="+mn-cs"/>
              </a:rPr>
              <a:t>top1</a:t>
            </a:r>
            <a:r>
              <a:rPr lang="zh-CN" altLang="en-US" sz="1200" kern="1200" dirty="0" smtClean="0">
                <a:solidFill>
                  <a:schemeClr val="tx1"/>
                </a:solidFill>
                <a:effectLst/>
                <a:latin typeface="+mn-lt"/>
                <a:ea typeface="+mn-ea"/>
                <a:cs typeface="+mn-cs"/>
              </a:rPr>
              <a:t>富集的药物分类是</a:t>
            </a:r>
            <a:r>
              <a:rPr lang="en-US" sz="1200" kern="1200" dirty="0" smtClean="0">
                <a:solidFill>
                  <a:schemeClr val="tx1"/>
                </a:solidFill>
                <a:effectLst/>
                <a:latin typeface="+mn-lt"/>
                <a:ea typeface="+mn-ea"/>
                <a:cs typeface="+mn-cs"/>
              </a:rPr>
              <a:t>‘Clinically actionable’</a:t>
            </a:r>
            <a:r>
              <a:rPr lang="zh-CN" altLang="en-US" sz="1200" kern="1200" dirty="0" smtClean="0">
                <a:solidFill>
                  <a:schemeClr val="tx1"/>
                </a:solidFill>
                <a:effectLst/>
                <a:latin typeface="+mn-lt"/>
                <a:ea typeface="+mn-ea"/>
                <a:cs typeface="+mn-cs"/>
              </a:rPr>
              <a:t>分类。富集在</a:t>
            </a:r>
            <a:r>
              <a:rPr lang="en-US" sz="1200" kern="1200" dirty="0" smtClean="0">
                <a:solidFill>
                  <a:schemeClr val="tx1"/>
                </a:solidFill>
                <a:effectLst/>
                <a:latin typeface="+mn-lt"/>
                <a:ea typeface="+mn-ea"/>
                <a:cs typeface="+mn-cs"/>
              </a:rPr>
              <a:t>‘Clinically actionable’</a:t>
            </a:r>
            <a:r>
              <a:rPr lang="zh-CN" altLang="en-US" sz="1200" kern="1200" dirty="0" smtClean="0">
                <a:solidFill>
                  <a:schemeClr val="tx1"/>
                </a:solidFill>
                <a:effectLst/>
                <a:latin typeface="+mn-lt"/>
                <a:ea typeface="+mn-ea"/>
                <a:cs typeface="+mn-cs"/>
              </a:rPr>
              <a:t>分类的基因包括：编码酪氨酸激酶的基因</a:t>
            </a:r>
            <a:r>
              <a:rPr lang="en-US" sz="1200" kern="1200" dirty="0" smtClean="0">
                <a:solidFill>
                  <a:schemeClr val="tx1"/>
                </a:solidFill>
                <a:effectLst/>
                <a:latin typeface="+mn-lt"/>
                <a:ea typeface="+mn-ea"/>
                <a:cs typeface="+mn-cs"/>
              </a:rPr>
              <a:t>(ABL1, BTK, EPHA3, EPHB1), </a:t>
            </a:r>
            <a:r>
              <a:rPr lang="zh-CN" altLang="en-US" sz="1200" kern="1200" dirty="0" smtClean="0">
                <a:solidFill>
                  <a:schemeClr val="tx1"/>
                </a:solidFill>
                <a:effectLst/>
                <a:latin typeface="+mn-lt"/>
                <a:ea typeface="+mn-ea"/>
                <a:cs typeface="+mn-cs"/>
              </a:rPr>
              <a:t>参与</a:t>
            </a:r>
            <a:r>
              <a:rPr lang="en-US" sz="1200" kern="1200" dirty="0" smtClean="0">
                <a:solidFill>
                  <a:schemeClr val="tx1"/>
                </a:solidFill>
                <a:effectLst/>
                <a:latin typeface="+mn-lt"/>
                <a:ea typeface="+mn-ea"/>
                <a:cs typeface="+mn-cs"/>
              </a:rPr>
              <a:t>DNA</a:t>
            </a:r>
            <a:r>
              <a:rPr lang="zh-CN" altLang="en-US" sz="1200" kern="1200" dirty="0" smtClean="0">
                <a:solidFill>
                  <a:schemeClr val="tx1"/>
                </a:solidFill>
                <a:effectLst/>
                <a:latin typeface="+mn-lt"/>
                <a:ea typeface="+mn-ea"/>
                <a:cs typeface="+mn-cs"/>
              </a:rPr>
              <a:t>修复的基因</a:t>
            </a:r>
            <a:r>
              <a:rPr lang="en-US" sz="1200" kern="1200" dirty="0" smtClean="0">
                <a:solidFill>
                  <a:schemeClr val="tx1"/>
                </a:solidFill>
                <a:effectLst/>
                <a:latin typeface="+mn-lt"/>
                <a:ea typeface="+mn-ea"/>
                <a:cs typeface="+mn-cs"/>
              </a:rPr>
              <a:t>(ABL1, BRCA2, NPM1, RAD50, TP53), </a:t>
            </a:r>
            <a:r>
              <a:rPr lang="zh-CN" altLang="en-US" sz="1200" kern="1200" dirty="0" smtClean="0">
                <a:solidFill>
                  <a:schemeClr val="tx1"/>
                </a:solidFill>
                <a:effectLst/>
                <a:latin typeface="+mn-lt"/>
                <a:ea typeface="+mn-ea"/>
                <a:cs typeface="+mn-cs"/>
              </a:rPr>
              <a:t>组蛋白修饰基因</a:t>
            </a:r>
            <a:r>
              <a:rPr lang="en-US" sz="1200" kern="1200" dirty="0" smtClean="0">
                <a:solidFill>
                  <a:schemeClr val="tx1"/>
                </a:solidFill>
                <a:effectLst/>
                <a:latin typeface="+mn-lt"/>
                <a:ea typeface="+mn-ea"/>
                <a:cs typeface="+mn-cs"/>
              </a:rPr>
              <a:t>(BAP1, BRCA2, TP53), </a:t>
            </a:r>
            <a:r>
              <a:rPr lang="zh-CN" altLang="en-US" sz="1200" kern="1200" dirty="0" smtClean="0">
                <a:solidFill>
                  <a:schemeClr val="tx1"/>
                </a:solidFill>
                <a:effectLst/>
                <a:latin typeface="+mn-lt"/>
                <a:ea typeface="+mn-ea"/>
                <a:cs typeface="+mn-cs"/>
              </a:rPr>
              <a:t>抑癌基因</a:t>
            </a:r>
            <a:r>
              <a:rPr lang="en-US" sz="1200" kern="1200" dirty="0" smtClean="0">
                <a:solidFill>
                  <a:schemeClr val="tx1"/>
                </a:solidFill>
                <a:effectLst/>
                <a:latin typeface="+mn-lt"/>
                <a:ea typeface="+mn-ea"/>
                <a:cs typeface="+mn-cs"/>
              </a:rPr>
              <a:t>(ABL1, BAP1, BRCA2, NPM1, TP53)</a:t>
            </a:r>
            <a:r>
              <a:rPr lang="zh-CN" altLang="en-US" sz="1200" kern="1200" dirty="0" smtClean="0">
                <a:solidFill>
                  <a:schemeClr val="tx1"/>
                </a:solidFill>
                <a:effectLst/>
                <a:latin typeface="+mn-lt"/>
                <a:ea typeface="+mn-ea"/>
                <a:cs typeface="+mn-cs"/>
              </a:rPr>
              <a:t>。这些说明</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生存基因集具有临床应用的潜力。</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除了基于多癌种进行</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构建，也对单个癌种进行了</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构建，</a:t>
            </a:r>
            <a:r>
              <a:rPr lang="en-US" sz="1200" kern="1200" dirty="0" smtClean="0">
                <a:solidFill>
                  <a:schemeClr val="tx1"/>
                </a:solidFill>
                <a:effectLst/>
                <a:latin typeface="+mn-lt"/>
                <a:ea typeface="+mn-ea"/>
                <a:cs typeface="+mn-cs"/>
              </a:rPr>
              <a:t>12</a:t>
            </a:r>
            <a:r>
              <a:rPr lang="zh-CN" altLang="en-US" sz="1200" kern="1200" dirty="0" smtClean="0">
                <a:solidFill>
                  <a:schemeClr val="tx1"/>
                </a:solidFill>
                <a:effectLst/>
                <a:latin typeface="+mn-lt"/>
                <a:ea typeface="+mn-ea"/>
                <a:cs typeface="+mn-cs"/>
              </a:rPr>
              <a:t>个癌种各自构建的</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基因集数目不等，</a:t>
            </a:r>
            <a:r>
              <a:rPr lang="en-US" sz="1200" kern="1200" dirty="0" smtClean="0">
                <a:solidFill>
                  <a:schemeClr val="tx1"/>
                </a:solidFill>
                <a:effectLst/>
                <a:latin typeface="+mn-lt"/>
                <a:ea typeface="+mn-ea"/>
                <a:cs typeface="+mn-cs"/>
              </a:rPr>
              <a:t>LAML</a:t>
            </a:r>
            <a:r>
              <a:rPr lang="zh-CN" altLang="en-US" sz="1200" kern="1200" dirty="0" smtClean="0">
                <a:solidFill>
                  <a:schemeClr val="tx1"/>
                </a:solidFill>
                <a:effectLst/>
                <a:latin typeface="+mn-lt"/>
                <a:ea typeface="+mn-ea"/>
                <a:cs typeface="+mn-cs"/>
              </a:rPr>
              <a:t>最低，</a:t>
            </a:r>
            <a:r>
              <a:rPr lang="en-US" sz="1200" kern="1200" dirty="0" smtClean="0">
                <a:solidFill>
                  <a:schemeClr val="tx1"/>
                </a:solidFill>
                <a:effectLst/>
                <a:latin typeface="+mn-lt"/>
                <a:ea typeface="+mn-ea"/>
                <a:cs typeface="+mn-cs"/>
              </a:rPr>
              <a:t>LUSC</a:t>
            </a:r>
            <a:r>
              <a:rPr lang="zh-CN" altLang="en-US" sz="1200" kern="1200" dirty="0" smtClean="0">
                <a:solidFill>
                  <a:schemeClr val="tx1"/>
                </a:solidFill>
                <a:effectLst/>
                <a:latin typeface="+mn-lt"/>
                <a:ea typeface="+mn-ea"/>
                <a:cs typeface="+mn-cs"/>
              </a:rPr>
              <a:t>最高，与每个癌种的突变数量一致。对单癌种的</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进行药物基因富集分析发现，大部分单癌种的</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基因集与多癌种</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基因集富集的药物分类相类似，但是不同癌种之间的</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基因集组成差异很大，说明不同癌种的</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基因集行使着某些共同的功能，同时暗示了研究不同癌种共性的可能性。</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34994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857298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9721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Step 3: Adjustment for Multiple Hypothesis Testing. </a:t>
            </a:r>
            <a:r>
              <a:rPr lang="en-US" sz="1200" kern="1200" dirty="0" smtClean="0">
                <a:solidFill>
                  <a:schemeClr val="tx1"/>
                </a:solidFill>
                <a:effectLst/>
                <a:latin typeface="+mn-lt"/>
                <a:ea typeface="+mn-ea"/>
                <a:cs typeface="+mn-cs"/>
              </a:rPr>
              <a:t>When an entire database of gene sets is evaluated, we adjust the estimated </a:t>
            </a:r>
            <a:r>
              <a:rPr lang="en-US" sz="1200" kern="1200" dirty="0" err="1" smtClean="0">
                <a:solidFill>
                  <a:schemeClr val="tx1"/>
                </a:solidFill>
                <a:effectLst/>
                <a:latin typeface="+mn-lt"/>
                <a:ea typeface="+mn-ea"/>
                <a:cs typeface="+mn-cs"/>
              </a:rPr>
              <a:t>signif</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icance</a:t>
            </a:r>
            <a:r>
              <a:rPr lang="en-US" sz="1200" kern="1200" dirty="0" smtClean="0">
                <a:solidFill>
                  <a:schemeClr val="tx1"/>
                </a:solidFill>
                <a:effectLst/>
                <a:latin typeface="+mn-lt"/>
                <a:ea typeface="+mn-ea"/>
                <a:cs typeface="+mn-cs"/>
              </a:rPr>
              <a:t> level to account for multiple hypothesis testing. We first normalize the </a:t>
            </a:r>
            <a:r>
              <a:rPr lang="en-US" sz="1200" i="1" kern="1200" dirty="0" smtClean="0">
                <a:solidFill>
                  <a:schemeClr val="tx1"/>
                </a:solidFill>
                <a:effectLst/>
                <a:latin typeface="+mn-lt"/>
                <a:ea typeface="+mn-ea"/>
                <a:cs typeface="+mn-cs"/>
              </a:rPr>
              <a:t>ES </a:t>
            </a:r>
            <a:r>
              <a:rPr lang="en-US" sz="1200" kern="1200" dirty="0" smtClean="0">
                <a:solidFill>
                  <a:schemeClr val="tx1"/>
                </a:solidFill>
                <a:effectLst/>
                <a:latin typeface="+mn-lt"/>
                <a:ea typeface="+mn-ea"/>
                <a:cs typeface="+mn-cs"/>
              </a:rPr>
              <a:t>for each gene set to account for the size of the set, yielding a normalized enrichment score (</a:t>
            </a:r>
            <a:r>
              <a:rPr lang="en-US" sz="1200" i="1" kern="1200" dirty="0" smtClean="0">
                <a:solidFill>
                  <a:schemeClr val="tx1"/>
                </a:solidFill>
                <a:effectLst/>
                <a:latin typeface="+mn-lt"/>
                <a:ea typeface="+mn-ea"/>
                <a:cs typeface="+mn-cs"/>
              </a:rPr>
              <a:t>NES</a:t>
            </a:r>
            <a:r>
              <a:rPr lang="en-US" sz="1200" kern="1200" dirty="0" smtClean="0">
                <a:solidFill>
                  <a:schemeClr val="tx1"/>
                </a:solidFill>
                <a:effectLst/>
                <a:latin typeface="+mn-lt"/>
                <a:ea typeface="+mn-ea"/>
                <a:cs typeface="+mn-cs"/>
              </a:rPr>
              <a:t>). We then control the proportion of false positives by calculating the false discovery rate (FDR) (8, 9) corresponding to each </a:t>
            </a:r>
            <a:r>
              <a:rPr lang="en-US" sz="1200" i="1" kern="1200" dirty="0" smtClean="0">
                <a:solidFill>
                  <a:schemeClr val="tx1"/>
                </a:solidFill>
                <a:effectLst/>
                <a:latin typeface="+mn-lt"/>
                <a:ea typeface="+mn-ea"/>
                <a:cs typeface="+mn-cs"/>
              </a:rPr>
              <a:t>NES</a:t>
            </a:r>
            <a:r>
              <a:rPr lang="en-US" sz="1200" kern="1200" dirty="0" smtClean="0">
                <a:solidFill>
                  <a:schemeClr val="tx1"/>
                </a:solidFill>
                <a:effectLst/>
                <a:latin typeface="+mn-lt"/>
                <a:ea typeface="+mn-ea"/>
                <a:cs typeface="+mn-cs"/>
              </a:rPr>
              <a:t>. The FDR is the estimated probability that a set with a given </a:t>
            </a:r>
            <a:r>
              <a:rPr lang="en-US" sz="1200" i="1" kern="1200" dirty="0" smtClean="0">
                <a:solidFill>
                  <a:schemeClr val="tx1"/>
                </a:solidFill>
                <a:effectLst/>
                <a:latin typeface="+mn-lt"/>
                <a:ea typeface="+mn-ea"/>
                <a:cs typeface="+mn-cs"/>
              </a:rPr>
              <a:t>NES </a:t>
            </a:r>
            <a:r>
              <a:rPr lang="en-US" sz="1200" kern="1200" dirty="0" smtClean="0">
                <a:solidFill>
                  <a:schemeClr val="tx1"/>
                </a:solidFill>
                <a:effectLst/>
                <a:latin typeface="+mn-lt"/>
                <a:ea typeface="+mn-ea"/>
                <a:cs typeface="+mn-cs"/>
              </a:rPr>
              <a:t>represents a false positive finding; it is computed by comparing the tails of the observed and null distributions for the </a:t>
            </a:r>
            <a:r>
              <a:rPr lang="en-US" sz="1200" i="1" kern="1200" dirty="0" smtClean="0">
                <a:solidFill>
                  <a:schemeClr val="tx1"/>
                </a:solidFill>
                <a:effectLst/>
                <a:latin typeface="+mn-lt"/>
                <a:ea typeface="+mn-ea"/>
                <a:cs typeface="+mn-cs"/>
              </a:rPr>
              <a:t>NES</a:t>
            </a:r>
            <a:r>
              <a:rPr lang="en-US" sz="120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Adjusting for Variation in Gene Set Size. </a:t>
            </a:r>
            <a:r>
              <a:rPr lang="en-US" sz="1200" kern="1200" dirty="0" smtClean="0">
                <a:solidFill>
                  <a:schemeClr val="tx1"/>
                </a:solidFill>
                <a:effectLst/>
                <a:latin typeface="+mn-lt"/>
                <a:ea typeface="+mn-ea"/>
                <a:cs typeface="+mn-cs"/>
              </a:rPr>
              <a:t>As described in </a:t>
            </a:r>
            <a:r>
              <a:rPr lang="en-US" sz="1200" i="1" kern="1200" dirty="0" smtClean="0">
                <a:solidFill>
                  <a:schemeClr val="tx1"/>
                </a:solidFill>
                <a:effectLst/>
                <a:latin typeface="+mn-lt"/>
                <a:ea typeface="+mn-ea"/>
                <a:cs typeface="+mn-cs"/>
              </a:rPr>
              <a:t>Appendix</a:t>
            </a:r>
            <a:r>
              <a:rPr lang="en-US" sz="1200" kern="1200" dirty="0" smtClean="0">
                <a:solidFill>
                  <a:schemeClr val="tx1"/>
                </a:solidFill>
                <a:effectLst/>
                <a:latin typeface="+mn-lt"/>
                <a:ea typeface="+mn-ea"/>
                <a:cs typeface="+mn-cs"/>
              </a:rPr>
              <a:t>, when adjusting for variation in gene set size, we normalize the </a:t>
            </a:r>
            <a:r>
              <a:rPr lang="en-US" sz="1200" i="1" kern="1200" dirty="0" smtClean="0">
                <a:solidFill>
                  <a:schemeClr val="tx1"/>
                </a:solidFill>
                <a:effectLst/>
                <a:latin typeface="+mn-lt"/>
                <a:ea typeface="+mn-ea"/>
                <a:cs typeface="+mn-cs"/>
              </a:rPr>
              <a:t>ES(S, </a:t>
            </a:r>
            <a:r>
              <a:rPr lang="en-US" sz="1200" kern="1200" dirty="0" smtClean="0">
                <a:solidFill>
                  <a:schemeClr val="tx1"/>
                </a:solidFill>
                <a:effectLst/>
                <a:latin typeface="+mn-lt"/>
                <a:ea typeface="+mn-ea"/>
                <a:cs typeface="+mn-cs"/>
              </a:rPr>
              <a:t>π) for a given </a:t>
            </a:r>
            <a:r>
              <a:rPr lang="en-US" sz="1200" i="1" kern="120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 separately rescaling the positive and negative scores by dividing by their mean value, yielding </a:t>
            </a:r>
            <a:r>
              <a:rPr lang="en-US" sz="1200" i="1" kern="1200" dirty="0" smtClean="0">
                <a:solidFill>
                  <a:schemeClr val="tx1"/>
                </a:solidFill>
                <a:effectLst/>
                <a:latin typeface="+mn-lt"/>
                <a:ea typeface="+mn-ea"/>
                <a:cs typeface="+mn-cs"/>
              </a:rPr>
              <a:t>NES(S, </a:t>
            </a:r>
            <a:r>
              <a:rPr lang="en-US" sz="1200" kern="1200" dirty="0" smtClean="0">
                <a:solidFill>
                  <a:schemeClr val="tx1"/>
                </a:solidFill>
                <a:effectLst/>
                <a:latin typeface="+mn-lt"/>
                <a:ea typeface="+mn-ea"/>
                <a:cs typeface="+mn-cs"/>
              </a:rPr>
              <a:t>π) and </a:t>
            </a:r>
            <a:r>
              <a:rPr lang="en-US" sz="1200" i="1" kern="1200" dirty="0" smtClean="0">
                <a:solidFill>
                  <a:schemeClr val="tx1"/>
                </a:solidFill>
                <a:effectLst/>
                <a:latin typeface="+mn-lt"/>
                <a:ea typeface="+mn-ea"/>
                <a:cs typeface="+mn-cs"/>
              </a:rPr>
              <a:t>NES(S) </a:t>
            </a:r>
            <a:r>
              <a:rPr lang="en-US" sz="1200" kern="1200" dirty="0" smtClean="0">
                <a:solidFill>
                  <a:schemeClr val="tx1"/>
                </a:solidFill>
                <a:effectLst/>
                <a:latin typeface="+mn-lt"/>
                <a:ea typeface="+mn-ea"/>
                <a:cs typeface="+mn-cs"/>
              </a:rPr>
              <a:t>(normalized scores, </a:t>
            </a:r>
            <a:r>
              <a:rPr lang="en-US" sz="1200" i="1" kern="1200" dirty="0" smtClean="0">
                <a:solidFill>
                  <a:schemeClr val="tx1"/>
                </a:solidFill>
                <a:effectLst/>
                <a:latin typeface="+mn-lt"/>
                <a:ea typeface="+mn-ea"/>
                <a:cs typeface="+mn-cs"/>
              </a:rPr>
              <a:t>NES</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35198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err="1" smtClean="0">
                <a:solidFill>
                  <a:schemeClr val="tx1"/>
                </a:solidFill>
                <a:effectLst/>
                <a:latin typeface="+mn-lt"/>
                <a:ea typeface="+mn-ea"/>
                <a:cs typeface="+mn-cs"/>
              </a:rPr>
              <a:t>ES</a:t>
            </a:r>
            <a:r>
              <a:rPr lang="en-US" sz="1200" kern="1200" dirty="0" err="1" smtClean="0">
                <a:solidFill>
                  <a:schemeClr val="tx1"/>
                </a:solidFill>
                <a:effectLst/>
                <a:latin typeface="+mn-lt"/>
                <a:ea typeface="+mn-ea"/>
                <a:cs typeface="+mn-cs"/>
              </a:rPr>
              <a:t>diff</a:t>
            </a:r>
            <a:r>
              <a:rPr lang="en-US" sz="1200" kern="1200" dirty="0" smtClean="0">
                <a:solidFill>
                  <a:schemeClr val="tx1"/>
                </a:solidFill>
                <a:effectLst/>
                <a:latin typeface="+mn-lt"/>
                <a:ea typeface="+mn-ea"/>
                <a:cs typeface="+mn-cs"/>
              </a:rPr>
              <a:t> :where </a:t>
            </a:r>
            <a:r>
              <a:rPr lang="en-US" sz="1200" i="1" kern="1200" dirty="0" smtClean="0">
                <a:solidFill>
                  <a:schemeClr val="tx1"/>
                </a:solidFill>
                <a:effectLst/>
                <a:latin typeface="+mn-lt"/>
                <a:ea typeface="+mn-ea"/>
                <a:cs typeface="+mn-cs"/>
              </a:rPr>
              <a:t>ES</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ES</a:t>
            </a:r>
            <a:r>
              <a:rPr lang="en-US" sz="1200" kern="1200" dirty="0" smtClean="0">
                <a:solidFill>
                  <a:schemeClr val="tx1"/>
                </a:solidFill>
                <a:effectLst/>
                <a:latin typeface="+mn-lt"/>
                <a:ea typeface="+mn-ea"/>
                <a:cs typeface="+mn-cs"/>
              </a:rPr>
              <a:t>− are the largest positive and negative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random walk deviations from zero, respectively, for </a:t>
            </a:r>
            <a:r>
              <a:rPr lang="en-US" sz="1200" kern="1200" dirty="0" err="1" smtClean="0">
                <a:solidFill>
                  <a:schemeClr val="tx1"/>
                </a:solidFill>
                <a:effectLst/>
                <a:latin typeface="+mn-lt"/>
                <a:ea typeface="+mn-ea"/>
                <a:cs typeface="+mn-cs"/>
              </a:rPr>
              <a:t>sam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ple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j </a:t>
            </a:r>
            <a:r>
              <a:rPr lang="en-US" sz="1200" kern="1200" dirty="0" smtClean="0">
                <a:solidFill>
                  <a:schemeClr val="tx1"/>
                </a:solidFill>
                <a:effectLst/>
                <a:latin typeface="+mn-lt"/>
                <a:ea typeface="+mn-ea"/>
                <a:cs typeface="+mn-cs"/>
              </a:rPr>
              <a:t>and gene set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This statistic may be compared to the Kuiper test statistic [29], which sums the maximum and minimum deviations to make the test statistic more sensitive in the tails. In contrast, our test statistic penal- </a:t>
            </a:r>
            <a:r>
              <a:rPr lang="en-US" sz="1200" kern="1200" dirty="0" err="1" smtClean="0">
                <a:solidFill>
                  <a:schemeClr val="tx1"/>
                </a:solidFill>
                <a:effectLst/>
                <a:latin typeface="+mn-lt"/>
                <a:ea typeface="+mn-ea"/>
                <a:cs typeface="+mn-cs"/>
              </a:rPr>
              <a:t>izes</a:t>
            </a:r>
            <a:r>
              <a:rPr lang="en-US" sz="1200" kern="1200" dirty="0" smtClean="0">
                <a:solidFill>
                  <a:schemeClr val="tx1"/>
                </a:solidFill>
                <a:effectLst/>
                <a:latin typeface="+mn-lt"/>
                <a:ea typeface="+mn-ea"/>
                <a:cs typeface="+mn-cs"/>
              </a:rPr>
              <a:t> deviations that are large in both tails, and provides a “normalization” of the enrichment score by subtracting potential noise. There is a clear biological interpretation of this statistic, it emphasizes genes in pathways that are concordantly activated in one direction only, either over-expressed or under-expressed relative to the overall population. For pathways containing genes strongly acting in both directions, the deviations will cancel each other out and show little or no enrichment. Because this </a:t>
            </a:r>
            <a:r>
              <a:rPr lang="en-US" sz="1200" kern="1200" dirty="0" err="1" smtClean="0">
                <a:solidFill>
                  <a:schemeClr val="tx1"/>
                </a:solidFill>
                <a:effectLst/>
                <a:latin typeface="+mn-lt"/>
                <a:ea typeface="+mn-ea"/>
                <a:cs typeface="+mn-cs"/>
              </a:rPr>
              <a:t>statis</a:t>
            </a:r>
            <a:r>
              <a:rPr lang="en-US" sz="1200" kern="1200" dirty="0" smtClean="0">
                <a:solidFill>
                  <a:schemeClr val="tx1"/>
                </a:solidFill>
                <a:effectLst/>
                <a:latin typeface="+mn-lt"/>
                <a:ea typeface="+mn-ea"/>
                <a:cs typeface="+mn-cs"/>
              </a:rPr>
              <a:t>- tic is unimodal and approximately normal (as observed via simulation, see below), downstream analyses which may impose distributional assumptions on the data are thus possible. In certain cases, the characteristics of this statistic may be undesirable, especially if the relevant gene sets are not explicitly separated into “up” and “down” behavior (as the </a:t>
            </a:r>
            <a:r>
              <a:rPr lang="en-US" sz="1200" kern="1200" dirty="0" err="1" smtClean="0">
                <a:solidFill>
                  <a:schemeClr val="tx1"/>
                </a:solidFill>
                <a:effectLst/>
                <a:latin typeface="+mn-lt"/>
                <a:ea typeface="+mn-ea"/>
                <a:cs typeface="+mn-cs"/>
              </a:rPr>
              <a:t>MSigDB</a:t>
            </a:r>
            <a:r>
              <a:rPr lang="en-US" sz="1200" kern="1200" dirty="0" smtClean="0">
                <a:solidFill>
                  <a:schemeClr val="tx1"/>
                </a:solidFill>
                <a:effectLst/>
                <a:latin typeface="+mn-lt"/>
                <a:ea typeface="+mn-ea"/>
                <a:cs typeface="+mn-cs"/>
              </a:rPr>
              <a:t> provides for many gene sets). In such circumstances, the statistic defined by Eq. 4 should be used.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30096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WGCNA. </a:t>
            </a:r>
            <a:r>
              <a:rPr lang="en-US" sz="1200" kern="1200" dirty="0" smtClean="0">
                <a:solidFill>
                  <a:schemeClr val="tx1"/>
                </a:solidFill>
                <a:effectLst/>
                <a:latin typeface="+mn-lt"/>
                <a:ea typeface="+mn-ea"/>
                <a:cs typeface="+mn-cs"/>
              </a:rPr>
              <a:t>Weighted gene co-expression network analysis (WGCNA) was used to generate a transcriptional network from the normalized and transformed RSEM44. Brief</a:t>
            </a:r>
            <a:r>
              <a:rPr lang="zh-CN" alt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ly</a:t>
            </a:r>
            <a:r>
              <a:rPr lang="en-US" sz="1200" kern="1200" dirty="0" smtClean="0">
                <a:solidFill>
                  <a:schemeClr val="tx1"/>
                </a:solidFill>
                <a:effectLst/>
                <a:latin typeface="+mn-lt"/>
                <a:ea typeface="+mn-ea"/>
                <a:cs typeface="+mn-cs"/>
              </a:rPr>
              <a:t>, WGCNA clusters genes into network modules using a topological overlap measure (TOM). The TOM is a highly robust measure of network interconnect- </a:t>
            </a:r>
            <a:r>
              <a:rPr lang="en-US" sz="1200" kern="1200" dirty="0" err="1" smtClean="0">
                <a:solidFill>
                  <a:schemeClr val="tx1"/>
                </a:solidFill>
                <a:effectLst/>
                <a:latin typeface="+mn-lt"/>
                <a:ea typeface="+mn-ea"/>
                <a:cs typeface="+mn-cs"/>
              </a:rPr>
              <a:t>edness</a:t>
            </a:r>
            <a:r>
              <a:rPr lang="en-US" sz="1200" kern="1200" dirty="0" smtClean="0">
                <a:solidFill>
                  <a:schemeClr val="tx1"/>
                </a:solidFill>
                <a:effectLst/>
                <a:latin typeface="+mn-lt"/>
                <a:ea typeface="+mn-ea"/>
                <a:cs typeface="+mn-cs"/>
              </a:rPr>
              <a:t> and essentially provides a measure of the connection strength between two adjacent genes and all other genes in a network. Genes are clustered using 1-TOM as the distance measure and gene modules are defined as branches of the resulting cluster tree using a dynamic branch-cutting algorithm45. </a:t>
            </a:r>
            <a:endParaRPr lang="en-US" dirty="0" smtClean="0"/>
          </a:p>
          <a:p>
            <a:r>
              <a:rPr lang="en-US" sz="1200" kern="1200" dirty="0" smtClean="0">
                <a:solidFill>
                  <a:schemeClr val="tx1"/>
                </a:solidFill>
                <a:effectLst/>
                <a:latin typeface="+mn-lt"/>
                <a:ea typeface="+mn-ea"/>
                <a:cs typeface="+mn-cs"/>
              </a:rPr>
              <a:t>The module </a:t>
            </a:r>
            <a:r>
              <a:rPr lang="en-US" sz="1200" kern="1200" dirty="0" err="1" smtClean="0">
                <a:solidFill>
                  <a:schemeClr val="tx1"/>
                </a:solidFill>
                <a:effectLst/>
                <a:latin typeface="+mn-lt"/>
                <a:ea typeface="+mn-ea"/>
                <a:cs typeface="+mn-cs"/>
              </a:rPr>
              <a:t>eigengene</a:t>
            </a:r>
            <a:r>
              <a:rPr lang="en-US" sz="1200" kern="1200" dirty="0" smtClean="0">
                <a:solidFill>
                  <a:schemeClr val="tx1"/>
                </a:solidFill>
                <a:effectLst/>
                <a:latin typeface="+mn-lt"/>
                <a:ea typeface="+mn-ea"/>
                <a:cs typeface="+mn-cs"/>
              </a:rPr>
              <a:t> is used as a measure of module expression in a given sample and is defined as the first principle component of a module. To relate </a:t>
            </a:r>
            <a:r>
              <a:rPr lang="en-US" sz="1200" kern="1200" dirty="0" err="1" smtClean="0">
                <a:solidFill>
                  <a:schemeClr val="tx1"/>
                </a:solidFill>
                <a:effectLst/>
                <a:latin typeface="+mn-lt"/>
                <a:ea typeface="+mn-ea"/>
                <a:cs typeface="+mn-cs"/>
              </a:rPr>
              <a:t>sam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ple</a:t>
            </a:r>
            <a:r>
              <a:rPr lang="en-US" sz="1200" kern="1200" dirty="0" smtClean="0">
                <a:solidFill>
                  <a:schemeClr val="tx1"/>
                </a:solidFill>
                <a:effectLst/>
                <a:latin typeface="+mn-lt"/>
                <a:ea typeface="+mn-ea"/>
                <a:cs typeface="+mn-cs"/>
              </a:rPr>
              <a:t> traits of interest to gene modules, sample traits were correlated to module </a:t>
            </a:r>
            <a:r>
              <a:rPr lang="en-US" sz="1200" kern="1200" dirty="0" err="1" smtClean="0">
                <a:solidFill>
                  <a:schemeClr val="tx1"/>
                </a:solidFill>
                <a:effectLst/>
                <a:latin typeface="+mn-lt"/>
                <a:ea typeface="+mn-ea"/>
                <a:cs typeface="+mn-cs"/>
              </a:rPr>
              <a:t>eigengenes</a:t>
            </a:r>
            <a:r>
              <a:rPr lang="en-US" sz="1200" kern="1200" dirty="0" smtClean="0">
                <a:solidFill>
                  <a:schemeClr val="tx1"/>
                </a:solidFill>
                <a:effectLst/>
                <a:latin typeface="+mn-lt"/>
                <a:ea typeface="+mn-ea"/>
                <a:cs typeface="+mn-cs"/>
              </a:rPr>
              <a:t> and significance determined by a Student asymptotic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value for the given correlations. For gene module survival analyses, module </a:t>
            </a:r>
            <a:r>
              <a:rPr lang="en-US" sz="1200" kern="1200" dirty="0" err="1" smtClean="0">
                <a:solidFill>
                  <a:schemeClr val="tx1"/>
                </a:solidFill>
                <a:effectLst/>
                <a:latin typeface="+mn-lt"/>
                <a:ea typeface="+mn-ea"/>
                <a:cs typeface="+mn-cs"/>
              </a:rPr>
              <a:t>eigengenes</a:t>
            </a:r>
            <a:r>
              <a:rPr lang="en-US" sz="1200" kern="1200" dirty="0" smtClean="0">
                <a:solidFill>
                  <a:schemeClr val="tx1"/>
                </a:solidFill>
                <a:effectLst/>
                <a:latin typeface="+mn-lt"/>
                <a:ea typeface="+mn-ea"/>
                <a:cs typeface="+mn-cs"/>
              </a:rPr>
              <a:t> were stratified into quantiles (for example, lower 33% or upper 66% of values). To relate gene modules to PDAC classes, PDAC class gene set GSVA enrichment scores were used as sample traits and correlated with the module </a:t>
            </a:r>
            <a:r>
              <a:rPr lang="en-US" sz="1200" kern="1200" dirty="0" err="1" smtClean="0">
                <a:solidFill>
                  <a:schemeClr val="tx1"/>
                </a:solidFill>
                <a:effectLst/>
                <a:latin typeface="+mn-lt"/>
                <a:ea typeface="+mn-ea"/>
                <a:cs typeface="+mn-cs"/>
              </a:rPr>
              <a:t>eigengenes</a:t>
            </a:r>
            <a:r>
              <a:rPr lang="en-US" sz="1200" kern="1200" dirty="0" smtClean="0">
                <a:solidFill>
                  <a:schemeClr val="tx1"/>
                </a:solidFill>
                <a:effectLst/>
                <a:latin typeface="+mn-lt"/>
                <a:ea typeface="+mn-ea"/>
                <a:cs typeface="+mn-cs"/>
              </a:rPr>
              <a:t> as discussed above. Similarly, to relate the immune cell-type expression markers and immune meta- genes to the gene modules each immune GSVA enrichment score was correlated with the module </a:t>
            </a:r>
            <a:r>
              <a:rPr lang="en-US" sz="1200" kern="1200" dirty="0" err="1" smtClean="0">
                <a:solidFill>
                  <a:schemeClr val="tx1"/>
                </a:solidFill>
                <a:effectLst/>
                <a:latin typeface="+mn-lt"/>
                <a:ea typeface="+mn-ea"/>
                <a:cs typeface="+mn-cs"/>
              </a:rPr>
              <a:t>eigengenes</a:t>
            </a:r>
            <a:r>
              <a:rPr lang="en-US" sz="1200" kern="1200" dirty="0" smtClean="0">
                <a:solidFill>
                  <a:schemeClr val="tx1"/>
                </a:solidFill>
                <a:effectLst/>
                <a:latin typeface="+mn-lt"/>
                <a:ea typeface="+mn-ea"/>
                <a:cs typeface="+mn-cs"/>
              </a:rPr>
              <a:t> as before. </a:t>
            </a:r>
            <a:endParaRPr lang="en-US" dirty="0" smtClean="0"/>
          </a:p>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66135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导入输入数据集矩阵：来自</a:t>
            </a:r>
            <a:r>
              <a:rPr lang="en-US" sz="1200" kern="1200" dirty="0" smtClean="0">
                <a:solidFill>
                  <a:schemeClr val="tx1"/>
                </a:solidFill>
                <a:effectLst/>
                <a:latin typeface="+mn-lt"/>
                <a:ea typeface="+mn-ea"/>
                <a:cs typeface="+mn-cs"/>
              </a:rPr>
              <a:t>12</a:t>
            </a:r>
            <a:r>
              <a:rPr lang="zh-CN" altLang="en-US" sz="1200" kern="1200" dirty="0" smtClean="0">
                <a:solidFill>
                  <a:schemeClr val="tx1"/>
                </a:solidFill>
                <a:effectLst/>
                <a:latin typeface="+mn-lt"/>
                <a:ea typeface="+mn-ea"/>
                <a:cs typeface="+mn-cs"/>
              </a:rPr>
              <a:t>个癌种的</a:t>
            </a:r>
            <a:r>
              <a:rPr lang="en-US" sz="1200" kern="1200" dirty="0" smtClean="0">
                <a:solidFill>
                  <a:schemeClr val="tx1"/>
                </a:solidFill>
                <a:effectLst/>
                <a:latin typeface="+mn-lt"/>
                <a:ea typeface="+mn-ea"/>
                <a:cs typeface="+mn-cs"/>
              </a:rPr>
              <a:t>19,171</a:t>
            </a:r>
            <a:r>
              <a:rPr lang="zh-CN" altLang="en-US" sz="1200" kern="1200" dirty="0" smtClean="0">
                <a:solidFill>
                  <a:schemeClr val="tx1"/>
                </a:solidFill>
                <a:effectLst/>
                <a:latin typeface="+mn-lt"/>
                <a:ea typeface="+mn-ea"/>
                <a:cs typeface="+mn-cs"/>
              </a:rPr>
              <a:t>个基因在</a:t>
            </a:r>
            <a:r>
              <a:rPr lang="en-US" sz="1200" kern="1200" dirty="0" smtClean="0">
                <a:solidFill>
                  <a:schemeClr val="tx1"/>
                </a:solidFill>
                <a:effectLst/>
                <a:latin typeface="+mn-lt"/>
                <a:ea typeface="+mn-ea"/>
                <a:cs typeface="+mn-cs"/>
              </a:rPr>
              <a:t>3,096</a:t>
            </a:r>
            <a:r>
              <a:rPr lang="zh-CN" altLang="en-US" sz="1200" kern="1200" dirty="0" smtClean="0">
                <a:solidFill>
                  <a:schemeClr val="tx1"/>
                </a:solidFill>
                <a:effectLst/>
                <a:latin typeface="+mn-lt"/>
                <a:ea typeface="+mn-ea"/>
                <a:cs typeface="+mn-cs"/>
              </a:rPr>
              <a:t>个癌症病人样本中的体细胞突变数量分布矩阵、</a:t>
            </a:r>
            <a:r>
              <a:rPr lang="en-US" sz="1200" kern="1200" dirty="0" smtClean="0">
                <a:solidFill>
                  <a:schemeClr val="tx1"/>
                </a:solidFill>
                <a:effectLst/>
                <a:latin typeface="+mn-lt"/>
                <a:ea typeface="+mn-ea"/>
                <a:cs typeface="+mn-cs"/>
              </a:rPr>
              <a:t>3,096</a:t>
            </a:r>
            <a:r>
              <a:rPr lang="zh-CN" altLang="en-US" sz="1200" kern="1200" dirty="0" smtClean="0">
                <a:solidFill>
                  <a:schemeClr val="tx1"/>
                </a:solidFill>
                <a:effectLst/>
                <a:latin typeface="+mn-lt"/>
                <a:ea typeface="+mn-ea"/>
                <a:cs typeface="+mn-cs"/>
              </a:rPr>
              <a:t>个癌症病人样本的临床表型信息（包括生存期信息、肿瘤原发位置信息、肿瘤类型信息等），该数据已经被整合到</a:t>
            </a:r>
            <a:r>
              <a:rPr lang="en-US" sz="1200" kern="1200" dirty="0" err="1" smtClean="0">
                <a:solidFill>
                  <a:schemeClr val="tx1"/>
                </a:solidFill>
                <a:effectLst/>
                <a:latin typeface="+mn-lt"/>
                <a:ea typeface="+mn-ea"/>
                <a:cs typeface="+mn-cs"/>
              </a:rPr>
              <a:t>TCGA_mutations</a:t>
            </a:r>
            <a:r>
              <a:rPr lang="zh-CN" altLang="en-US" sz="1200" kern="1200" dirty="0" smtClean="0">
                <a:solidFill>
                  <a:schemeClr val="tx1"/>
                </a:solidFill>
                <a:effectLst/>
                <a:latin typeface="+mn-lt"/>
                <a:ea typeface="+mn-ea"/>
                <a:cs typeface="+mn-cs"/>
              </a:rPr>
              <a:t>数据集中，通过</a:t>
            </a:r>
            <a:r>
              <a:rPr lang="en-US" sz="1200" kern="1200" dirty="0" smtClean="0">
                <a:solidFill>
                  <a:schemeClr val="tx1"/>
                </a:solidFill>
                <a:effectLst/>
                <a:latin typeface="+mn-lt"/>
                <a:ea typeface="+mn-ea"/>
                <a:cs typeface="+mn-cs"/>
              </a:rPr>
              <a:t>library("</a:t>
            </a:r>
            <a:r>
              <a:rPr lang="en-US" sz="1200" kern="1200" dirty="0" err="1" smtClean="0">
                <a:solidFill>
                  <a:schemeClr val="tx1"/>
                </a:solidFill>
                <a:effectLst/>
                <a:latin typeface="+mn-lt"/>
                <a:ea typeface="+mn-ea"/>
                <a:cs typeface="+mn-cs"/>
              </a:rPr>
              <a:t>Biobase</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导入。</a:t>
            </a:r>
            <a:endParaRPr lang="en-US"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通过</a:t>
            </a:r>
            <a:r>
              <a:rPr lang="en-US" sz="1200" kern="1200" dirty="0" smtClean="0">
                <a:solidFill>
                  <a:schemeClr val="tx1"/>
                </a:solidFill>
                <a:effectLst/>
                <a:latin typeface="+mn-lt"/>
                <a:ea typeface="+mn-ea"/>
                <a:cs typeface="+mn-cs"/>
              </a:rPr>
              <a:t>Cox regression</a:t>
            </a:r>
            <a:r>
              <a:rPr lang="zh-CN" altLang="en-US" sz="1200" kern="1200" dirty="0" smtClean="0">
                <a:solidFill>
                  <a:schemeClr val="tx1"/>
                </a:solidFill>
                <a:effectLst/>
                <a:latin typeface="+mn-lt"/>
                <a:ea typeface="+mn-ea"/>
                <a:cs typeface="+mn-cs"/>
              </a:rPr>
              <a:t>生存相关性分析</a:t>
            </a:r>
            <a:r>
              <a:rPr lang="en-US" sz="1200" kern="1200" dirty="0" smtClean="0">
                <a:solidFill>
                  <a:schemeClr val="tx1"/>
                </a:solidFill>
                <a:effectLst/>
                <a:latin typeface="+mn-lt"/>
                <a:ea typeface="+mn-ea"/>
                <a:cs typeface="+mn-cs"/>
              </a:rPr>
              <a:t> ( ‘survival’</a:t>
            </a:r>
            <a:r>
              <a:rPr lang="zh-CN" altLang="en-US" sz="1200" kern="1200" dirty="0" smtClean="0">
                <a:solidFill>
                  <a:schemeClr val="tx1"/>
                </a:solidFill>
                <a:effectLst/>
                <a:latin typeface="+mn-lt"/>
                <a:ea typeface="+mn-ea"/>
                <a:cs typeface="+mn-cs"/>
              </a:rPr>
              <a:t>包</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a:t>
            </a:r>
            <a:r>
              <a:rPr lang="en-US" sz="1200" kern="1200" dirty="0" smtClean="0">
                <a:solidFill>
                  <a:schemeClr val="tx1"/>
                </a:solidFill>
                <a:effectLst/>
                <a:latin typeface="+mn-lt"/>
                <a:ea typeface="+mn-ea"/>
                <a:cs typeface="+mn-cs"/>
              </a:rPr>
              <a:t>19,171</a:t>
            </a:r>
            <a:r>
              <a:rPr lang="zh-CN" altLang="en-US" sz="1200" kern="1200" dirty="0" smtClean="0">
                <a:solidFill>
                  <a:schemeClr val="tx1"/>
                </a:solidFill>
                <a:effectLst/>
                <a:latin typeface="+mn-lt"/>
                <a:ea typeface="+mn-ea"/>
                <a:cs typeface="+mn-cs"/>
              </a:rPr>
              <a:t>个基因的生存期相关性进行预测，得到每个基因的</a:t>
            </a:r>
            <a:r>
              <a:rPr lang="en-US" sz="1200" kern="1200" dirty="0" smtClean="0">
                <a:solidFill>
                  <a:schemeClr val="tx1"/>
                </a:solidFill>
                <a:effectLst/>
                <a:latin typeface="+mn-lt"/>
                <a:ea typeface="+mn-ea"/>
                <a:cs typeface="+mn-cs"/>
              </a:rPr>
              <a:t>Cox HR</a:t>
            </a:r>
            <a:r>
              <a:rPr lang="zh-CN" altLang="en-US" sz="1200" kern="1200" dirty="0" smtClean="0">
                <a:solidFill>
                  <a:schemeClr val="tx1"/>
                </a:solidFill>
                <a:effectLst/>
                <a:latin typeface="+mn-lt"/>
                <a:ea typeface="+mn-ea"/>
                <a:cs typeface="+mn-cs"/>
              </a:rPr>
              <a:t>值</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生存期相关性</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Cox P values(</a:t>
            </a:r>
            <a:r>
              <a:rPr lang="zh-CN" altLang="en-US" sz="1200" kern="1200" dirty="0" smtClean="0">
                <a:solidFill>
                  <a:schemeClr val="tx1"/>
                </a:solidFill>
                <a:effectLst/>
                <a:latin typeface="+mn-lt"/>
                <a:ea typeface="+mn-ea"/>
                <a:cs typeface="+mn-cs"/>
              </a:rPr>
              <a:t>生存期相关性显著性</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3. </a:t>
            </a:r>
            <a:r>
              <a:rPr lang="zh-CN" altLang="en-US" sz="1200" kern="1200" dirty="0" smtClean="0">
                <a:solidFill>
                  <a:schemeClr val="tx1"/>
                </a:solidFill>
                <a:effectLst/>
                <a:latin typeface="+mn-lt"/>
                <a:ea typeface="+mn-ea"/>
                <a:cs typeface="+mn-cs"/>
              </a:rPr>
              <a:t>基于每个基因的基因名称和生存相关显著性</a:t>
            </a:r>
            <a:r>
              <a:rPr lang="en-US" sz="1200" kern="1200" dirty="0" smtClean="0">
                <a:solidFill>
                  <a:schemeClr val="tx1"/>
                </a:solidFill>
                <a:effectLst/>
                <a:latin typeface="+mn-lt"/>
                <a:ea typeface="+mn-ea"/>
                <a:cs typeface="+mn-cs"/>
              </a:rPr>
              <a:t>P</a:t>
            </a:r>
            <a:r>
              <a:rPr lang="zh-CN" altLang="en-US" sz="1200" kern="1200" dirty="0" smtClean="0">
                <a:solidFill>
                  <a:schemeClr val="tx1"/>
                </a:solidFill>
                <a:effectLst/>
                <a:latin typeface="+mn-lt"/>
                <a:ea typeface="+mn-ea"/>
                <a:cs typeface="+mn-cs"/>
              </a:rPr>
              <a:t>值</a:t>
            </a:r>
            <a:r>
              <a:rPr lang="en-US" sz="1200" kern="1200" dirty="0" smtClean="0">
                <a:solidFill>
                  <a:schemeClr val="tx1"/>
                </a:solidFill>
                <a:effectLst/>
                <a:latin typeface="+mn-lt"/>
                <a:ea typeface="+mn-ea"/>
                <a:cs typeface="+mn-cs"/>
              </a:rPr>
              <a:t>(Cox P values)</a:t>
            </a:r>
            <a:r>
              <a:rPr lang="zh-CN" altLang="en-US" sz="1200" kern="1200" dirty="0" smtClean="0">
                <a:solidFill>
                  <a:schemeClr val="tx1"/>
                </a:solidFill>
                <a:effectLst/>
                <a:latin typeface="+mn-lt"/>
                <a:ea typeface="+mn-ea"/>
                <a:cs typeface="+mn-cs"/>
              </a:rPr>
              <a:t>，从已有蛋白互作网络</a:t>
            </a:r>
            <a:r>
              <a:rPr lang="en-US" sz="1200" kern="1200" dirty="0" smtClean="0">
                <a:solidFill>
                  <a:schemeClr val="tx1"/>
                </a:solidFill>
                <a:effectLst/>
                <a:latin typeface="+mn-lt"/>
                <a:ea typeface="+mn-ea"/>
                <a:cs typeface="+mn-cs"/>
              </a:rPr>
              <a:t>(STRING)</a:t>
            </a:r>
            <a:r>
              <a:rPr lang="zh-CN" altLang="en-US" sz="1200" kern="1200" dirty="0" smtClean="0">
                <a:solidFill>
                  <a:schemeClr val="tx1"/>
                </a:solidFill>
                <a:effectLst/>
                <a:latin typeface="+mn-lt"/>
                <a:ea typeface="+mn-ea"/>
                <a:cs typeface="+mn-cs"/>
              </a:rPr>
              <a:t>中获得生存期相关基因互作网络图</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dNet</a:t>
            </a:r>
            <a:r>
              <a:rPr lang="zh-CN" altLang="en-US" sz="1200" kern="1200" dirty="0" smtClean="0">
                <a:solidFill>
                  <a:schemeClr val="tx1"/>
                </a:solidFill>
                <a:effectLst/>
                <a:latin typeface="+mn-lt"/>
                <a:ea typeface="+mn-ea"/>
                <a:cs typeface="+mn-cs"/>
              </a:rPr>
              <a:t>包的</a:t>
            </a:r>
            <a:r>
              <a:rPr lang="en-US" sz="1200" kern="1200" dirty="0" err="1" smtClean="0">
                <a:solidFill>
                  <a:schemeClr val="tx1"/>
                </a:solidFill>
                <a:effectLst/>
                <a:latin typeface="+mn-lt"/>
                <a:ea typeface="+mn-ea"/>
                <a:cs typeface="+mn-cs"/>
              </a:rPr>
              <a:t>dNetInduce</a:t>
            </a:r>
            <a:r>
              <a:rPr lang="zh-CN" altLang="en-US" sz="1200" kern="1200" dirty="0" smtClean="0">
                <a:solidFill>
                  <a:schemeClr val="tx1"/>
                </a:solidFill>
                <a:effectLst/>
                <a:latin typeface="+mn-lt"/>
                <a:ea typeface="+mn-ea"/>
                <a:cs typeface="+mn-cs"/>
              </a:rPr>
              <a:t>函数和</a:t>
            </a:r>
            <a:r>
              <a:rPr lang="en-US" sz="1200" kern="1200" dirty="0" err="1" smtClean="0">
                <a:solidFill>
                  <a:schemeClr val="tx1"/>
                </a:solidFill>
                <a:effectLst/>
                <a:latin typeface="+mn-lt"/>
                <a:ea typeface="+mn-ea"/>
                <a:cs typeface="+mn-cs"/>
              </a:rPr>
              <a:t>dNetPipeline</a:t>
            </a:r>
            <a:r>
              <a:rPr lang="zh-CN" altLang="en-US" sz="1200" kern="1200" dirty="0" smtClean="0">
                <a:solidFill>
                  <a:schemeClr val="tx1"/>
                </a:solidFill>
                <a:effectLst/>
                <a:latin typeface="+mn-lt"/>
                <a:ea typeface="+mn-ea"/>
                <a:cs typeface="+mn-cs"/>
              </a:rPr>
              <a:t>函数</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生存基因集，并对</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基因集进行了</a:t>
            </a:r>
            <a:r>
              <a:rPr lang="en-US" sz="1200" kern="1200" dirty="0" smtClean="0">
                <a:solidFill>
                  <a:schemeClr val="tx1"/>
                </a:solidFill>
                <a:effectLst/>
                <a:latin typeface="+mn-lt"/>
                <a:ea typeface="+mn-ea"/>
                <a:cs typeface="+mn-cs"/>
              </a:rPr>
              <a:t>robust</a:t>
            </a:r>
            <a:r>
              <a:rPr lang="zh-CN" altLang="en-US" sz="1200" kern="1200" dirty="0" smtClean="0">
                <a:solidFill>
                  <a:schemeClr val="tx1"/>
                </a:solidFill>
                <a:effectLst/>
                <a:latin typeface="+mn-lt"/>
                <a:ea typeface="+mn-ea"/>
                <a:cs typeface="+mn-cs"/>
              </a:rPr>
              <a:t>分析</a:t>
            </a:r>
            <a:r>
              <a:rPr lang="en-US" sz="1200" kern="1200" dirty="0" smtClean="0">
                <a:solidFill>
                  <a:schemeClr val="tx1"/>
                </a:solidFill>
                <a:effectLst/>
                <a:latin typeface="+mn-lt"/>
                <a:ea typeface="+mn-ea"/>
                <a:cs typeface="+mn-cs"/>
              </a:rPr>
              <a:t>(via data removal)</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significance</a:t>
            </a:r>
            <a:r>
              <a:rPr lang="zh-CN" altLang="en-US" sz="1200" kern="1200" dirty="0" smtClean="0">
                <a:solidFill>
                  <a:schemeClr val="tx1"/>
                </a:solidFill>
                <a:effectLst/>
                <a:latin typeface="+mn-lt"/>
                <a:ea typeface="+mn-ea"/>
                <a:cs typeface="+mn-cs"/>
              </a:rPr>
              <a:t>分析</a:t>
            </a:r>
            <a:r>
              <a:rPr lang="en-US" sz="1200" kern="1200" dirty="0" smtClean="0">
                <a:solidFill>
                  <a:schemeClr val="tx1"/>
                </a:solidFill>
                <a:effectLst/>
                <a:latin typeface="+mn-lt"/>
                <a:ea typeface="+mn-ea"/>
                <a:cs typeface="+mn-cs"/>
              </a:rPr>
              <a:t>(via </a:t>
            </a:r>
            <a:r>
              <a:rPr lang="en-US" sz="1200" kern="1200" dirty="0" err="1" smtClean="0">
                <a:solidFill>
                  <a:schemeClr val="tx1"/>
                </a:solidFill>
                <a:effectLst/>
                <a:latin typeface="+mn-lt"/>
                <a:ea typeface="+mn-ea"/>
                <a:cs typeface="+mn-cs"/>
              </a:rPr>
              <a:t>randomisation</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以及基因集内部的</a:t>
            </a:r>
            <a:r>
              <a:rPr lang="en-US" sz="1200" kern="1200" dirty="0" smtClean="0">
                <a:solidFill>
                  <a:schemeClr val="tx1"/>
                </a:solidFill>
                <a:effectLst/>
                <a:latin typeface="+mn-lt"/>
                <a:ea typeface="+mn-ea"/>
                <a:cs typeface="+mn-cs"/>
              </a:rPr>
              <a:t>communities</a:t>
            </a:r>
            <a:r>
              <a:rPr lang="zh-CN" altLang="en-US" sz="1200" kern="1200" dirty="0" smtClean="0">
                <a:solidFill>
                  <a:schemeClr val="tx1"/>
                </a:solidFill>
                <a:effectLst/>
                <a:latin typeface="+mn-lt"/>
                <a:ea typeface="+mn-ea"/>
                <a:cs typeface="+mn-cs"/>
              </a:rPr>
              <a:t>结构分析</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igraph</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包</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4.</a:t>
            </a:r>
            <a:r>
              <a:rPr lang="en-US" altLang="zh-CN" sz="1200" kern="1200" baseline="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基于</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生存基因集对</a:t>
            </a:r>
            <a:r>
              <a:rPr lang="en-US" sz="1200" kern="1200" dirty="0" smtClean="0">
                <a:solidFill>
                  <a:schemeClr val="tx1"/>
                </a:solidFill>
                <a:effectLst/>
                <a:latin typeface="+mn-lt"/>
                <a:ea typeface="+mn-ea"/>
                <a:cs typeface="+mn-cs"/>
              </a:rPr>
              <a:t>12</a:t>
            </a:r>
            <a:r>
              <a:rPr lang="zh-CN" altLang="en-US" sz="1200" kern="1200" dirty="0" smtClean="0">
                <a:solidFill>
                  <a:schemeClr val="tx1"/>
                </a:solidFill>
                <a:effectLst/>
                <a:latin typeface="+mn-lt"/>
                <a:ea typeface="+mn-ea"/>
                <a:cs typeface="+mn-cs"/>
              </a:rPr>
              <a:t>个癌种之间的关系进行了概览，即根据</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网络图的连接关系构建每条</a:t>
            </a:r>
            <a:r>
              <a:rPr lang="en-US" sz="1200" kern="1200" dirty="0" smtClean="0">
                <a:solidFill>
                  <a:schemeClr val="tx1"/>
                </a:solidFill>
                <a:effectLst/>
                <a:latin typeface="+mn-lt"/>
                <a:ea typeface="+mn-ea"/>
                <a:cs typeface="+mn-cs"/>
              </a:rPr>
              <a:t>edge</a:t>
            </a:r>
            <a:r>
              <a:rPr lang="zh-CN" altLang="en-US" sz="1200" kern="1200" dirty="0" smtClean="0">
                <a:solidFill>
                  <a:schemeClr val="tx1"/>
                </a:solidFill>
                <a:effectLst/>
                <a:latin typeface="+mn-lt"/>
                <a:ea typeface="+mn-ea"/>
                <a:cs typeface="+mn-cs"/>
              </a:rPr>
              <a:t>在不同类型肿瘤中的信息矩阵</a:t>
            </a:r>
            <a:r>
              <a:rPr lang="en-US" sz="1200" kern="1200" dirty="0" smtClean="0">
                <a:solidFill>
                  <a:schemeClr val="tx1"/>
                </a:solidFill>
                <a:effectLst/>
                <a:latin typeface="+mn-lt"/>
                <a:ea typeface="+mn-ea"/>
                <a:cs typeface="+mn-cs"/>
              </a:rPr>
              <a:t>(edges × </a:t>
            </a:r>
            <a:r>
              <a:rPr lang="en-US" sz="1200" kern="1200" dirty="0" err="1" smtClean="0">
                <a:solidFill>
                  <a:schemeClr val="tx1"/>
                </a:solidFill>
                <a:effectLst/>
                <a:latin typeface="+mn-lt"/>
                <a:ea typeface="+mn-ea"/>
                <a:cs typeface="+mn-cs"/>
              </a:rPr>
              <a:t>tumour</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a:t>
            </a:r>
            <a:r>
              <a:rPr lang="en-US" sz="1200" kern="1200" dirty="0" err="1" smtClean="0">
                <a:solidFill>
                  <a:schemeClr val="tx1"/>
                </a:solidFill>
                <a:effectLst/>
                <a:latin typeface="+mn-lt"/>
                <a:ea typeface="+mn-ea"/>
                <a:cs typeface="+mn-cs"/>
              </a:rPr>
              <a:t>dnet</a:t>
            </a:r>
            <a:r>
              <a:rPr lang="zh-CN" altLang="en-US" sz="1200" kern="1200" dirty="0" smtClean="0">
                <a:solidFill>
                  <a:schemeClr val="tx1"/>
                </a:solidFill>
                <a:effectLst/>
                <a:latin typeface="+mn-lt"/>
                <a:ea typeface="+mn-ea"/>
                <a:cs typeface="+mn-cs"/>
              </a:rPr>
              <a:t>包的</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dNetReorder</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函数</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扩展自</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supraHex</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包</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将不同类型肿瘤之间的关系自组织到一张</a:t>
            </a:r>
            <a:r>
              <a:rPr lang="en-US" sz="1200" kern="1200" dirty="0" smtClean="0">
                <a:solidFill>
                  <a:schemeClr val="tx1"/>
                </a:solidFill>
                <a:effectLst/>
                <a:latin typeface="+mn-lt"/>
                <a:ea typeface="+mn-ea"/>
                <a:cs typeface="+mn-cs"/>
              </a:rPr>
              <a:t>2D</a:t>
            </a:r>
            <a:r>
              <a:rPr lang="zh-CN" altLang="en-US" sz="1200" kern="1200" dirty="0" smtClean="0">
                <a:solidFill>
                  <a:schemeClr val="tx1"/>
                </a:solidFill>
                <a:effectLst/>
                <a:latin typeface="+mn-lt"/>
                <a:ea typeface="+mn-ea"/>
                <a:cs typeface="+mn-cs"/>
              </a:rPr>
              <a:t>图中进行展示。</a:t>
            </a:r>
            <a:endParaRPr lang="en-US"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5. </a:t>
            </a:r>
            <a:r>
              <a:rPr lang="zh-CN" altLang="en-US" sz="1200" kern="1200" dirty="0" smtClean="0">
                <a:solidFill>
                  <a:schemeClr val="tx1"/>
                </a:solidFill>
                <a:effectLst/>
                <a:latin typeface="+mn-lt"/>
                <a:ea typeface="+mn-ea"/>
                <a:cs typeface="+mn-cs"/>
              </a:rPr>
              <a:t>对</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生存基因集的生存期预测效力和药物基因富集情况</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dnet</a:t>
            </a:r>
            <a:r>
              <a:rPr lang="zh-CN" altLang="en-US" sz="1200" kern="1200" dirty="0" smtClean="0">
                <a:solidFill>
                  <a:schemeClr val="tx1"/>
                </a:solidFill>
                <a:effectLst/>
                <a:latin typeface="+mn-lt"/>
                <a:ea typeface="+mn-ea"/>
                <a:cs typeface="+mn-cs"/>
              </a:rPr>
              <a:t>包的</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dEnricher</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函数：</a:t>
            </a:r>
            <a:r>
              <a:rPr lang="en-US" sz="1200" kern="1200" dirty="0" err="1" smtClean="0">
                <a:solidFill>
                  <a:schemeClr val="tx1"/>
                </a:solidFill>
                <a:effectLst/>
                <a:latin typeface="+mn-lt"/>
                <a:ea typeface="+mn-ea"/>
                <a:cs typeface="+mn-cs"/>
              </a:rPr>
              <a:t>DGIdb</a:t>
            </a:r>
            <a:r>
              <a:rPr lang="en-US" sz="1200" kern="1200" dirty="0" smtClean="0">
                <a:solidFill>
                  <a:schemeClr val="tx1"/>
                </a:solidFill>
                <a:effectLst/>
                <a:latin typeface="+mn-lt"/>
                <a:ea typeface="+mn-ea"/>
                <a:cs typeface="+mn-cs"/>
              </a:rPr>
              <a:t> ontology</a:t>
            </a:r>
            <a:r>
              <a:rPr lang="zh-CN" altLang="en-US" sz="1200" kern="1200" dirty="0" smtClean="0">
                <a:solidFill>
                  <a:schemeClr val="tx1"/>
                </a:solidFill>
                <a:effectLst/>
                <a:latin typeface="+mn-lt"/>
                <a:ea typeface="+mn-ea"/>
                <a:cs typeface="+mn-cs"/>
              </a:rPr>
              <a:t>富集分析</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进行了分析。</a:t>
            </a:r>
            <a:endParaRPr lang="en-US"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6. </a:t>
            </a:r>
            <a:r>
              <a:rPr lang="zh-CN" altLang="en-US" sz="1200" kern="1200" dirty="0" smtClean="0">
                <a:solidFill>
                  <a:schemeClr val="tx1"/>
                </a:solidFill>
                <a:effectLst/>
                <a:latin typeface="+mn-lt"/>
                <a:ea typeface="+mn-ea"/>
                <a:cs typeface="+mn-cs"/>
              </a:rPr>
              <a:t>对</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生存基因集进行了多癌种突变频率高均一性基因富集程度、单癌种高突变频率基因富集、病人个体高突变基因富集程度的分析</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dnet</a:t>
            </a:r>
            <a:r>
              <a:rPr lang="zh-CN" altLang="en-US" sz="1200" kern="1200" dirty="0" smtClean="0">
                <a:solidFill>
                  <a:schemeClr val="tx1"/>
                </a:solidFill>
                <a:effectLst/>
                <a:latin typeface="+mn-lt"/>
                <a:ea typeface="+mn-ea"/>
                <a:cs typeface="+mn-cs"/>
              </a:rPr>
              <a:t>包的</a:t>
            </a:r>
            <a:r>
              <a:rPr lang="en-US" sz="1200" kern="1200" dirty="0" err="1" smtClean="0">
                <a:solidFill>
                  <a:schemeClr val="tx1"/>
                </a:solidFill>
                <a:effectLst/>
                <a:latin typeface="+mn-lt"/>
                <a:ea typeface="+mn-ea"/>
                <a:cs typeface="+mn-cs"/>
              </a:rPr>
              <a:t>dGSEA</a:t>
            </a:r>
            <a:r>
              <a:rPr lang="en-US" sz="1200" kern="1200" dirty="0" smtClean="0">
                <a:solidFill>
                  <a:schemeClr val="tx1"/>
                </a:solidFill>
                <a:effectLst/>
                <a:latin typeface="+mn-lt"/>
                <a:ea typeface="+mn-ea"/>
                <a:cs typeface="+mn-cs"/>
              </a:rPr>
              <a:t>, Gene Set Enrichment Analysis)</a:t>
            </a:r>
            <a:r>
              <a:rPr lang="zh-CN" altLang="en-US" sz="1200" kern="1200" dirty="0" smtClean="0">
                <a:solidFill>
                  <a:schemeClr val="tx1"/>
                </a:solidFill>
                <a:effectLst/>
                <a:latin typeface="+mn-lt"/>
                <a:ea typeface="+mn-ea"/>
                <a:cs typeface="+mn-cs"/>
              </a:rPr>
              <a:t>，从生存期的角度揭示了肿瘤之间的相似性和肿瘤内部的异质性。</a:t>
            </a:r>
            <a:endParaRPr lang="en-US"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7. </a:t>
            </a:r>
            <a:r>
              <a:rPr lang="zh-CN" altLang="en-US" sz="1200" kern="1200" dirty="0" smtClean="0">
                <a:solidFill>
                  <a:schemeClr val="tx1"/>
                </a:solidFill>
                <a:effectLst/>
                <a:latin typeface="+mn-lt"/>
                <a:ea typeface="+mn-ea"/>
                <a:cs typeface="+mn-cs"/>
              </a:rPr>
              <a:t>对</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生存基因集进行了进化溯源分析</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dnet</a:t>
            </a:r>
            <a:r>
              <a:rPr lang="zh-CN" altLang="en-US" sz="1200" kern="1200" dirty="0" smtClean="0">
                <a:solidFill>
                  <a:schemeClr val="tx1"/>
                </a:solidFill>
                <a:effectLst/>
                <a:latin typeface="+mn-lt"/>
                <a:ea typeface="+mn-ea"/>
                <a:cs typeface="+mn-cs"/>
              </a:rPr>
              <a:t>包的</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dEnricher</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函数</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399309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24513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283601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u="sng" kern="1200" dirty="0" err="1" smtClean="0">
                <a:solidFill>
                  <a:schemeClr val="tx1"/>
                </a:solidFill>
                <a:effectLst/>
                <a:latin typeface="+mn-lt"/>
                <a:ea typeface="+mn-ea"/>
                <a:cs typeface="+mn-cs"/>
              </a:rPr>
              <a:t>dnet</a:t>
            </a:r>
            <a:r>
              <a:rPr lang="zh-CN" altLang="en-US" sz="1200" b="1" kern="1200" dirty="0" smtClean="0">
                <a:solidFill>
                  <a:schemeClr val="tx1"/>
                </a:solidFill>
                <a:effectLst/>
                <a:latin typeface="+mn-lt"/>
                <a:ea typeface="+mn-ea"/>
                <a:cs typeface="+mn-cs"/>
              </a:rPr>
              <a:t>包</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dGSEA</a:t>
            </a:r>
            <a:r>
              <a:rPr lang="en-US" sz="1200" b="1"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函数的应用总结和使用方法</a:t>
            </a:r>
            <a:r>
              <a:rPr lang="en-US" sz="1200" b="1" kern="1200" dirty="0" smtClean="0">
                <a:solidFill>
                  <a:schemeClr val="tx1"/>
                </a:solidFill>
                <a:effectLst/>
                <a:latin typeface="+mn-lt"/>
                <a:ea typeface="+mn-ea"/>
                <a:cs typeface="+mn-cs"/>
              </a:rPr>
              <a:t>-GSEA</a:t>
            </a:r>
            <a:r>
              <a:rPr lang="zh-CN" altLang="en-US" sz="1200" b="1" kern="1200" dirty="0" smtClean="0">
                <a:solidFill>
                  <a:schemeClr val="tx1"/>
                </a:solidFill>
                <a:effectLst/>
                <a:latin typeface="+mn-lt"/>
                <a:ea typeface="+mn-ea"/>
                <a:cs typeface="+mn-cs"/>
              </a:rPr>
              <a:t>分析</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zh-CN" altLang="en-US" sz="1200" kern="1200" dirty="0" smtClean="0">
                <a:solidFill>
                  <a:schemeClr val="tx1"/>
                </a:solidFill>
                <a:effectLst/>
                <a:latin typeface="+mn-lt"/>
                <a:ea typeface="+mn-ea"/>
                <a:cs typeface="+mn-cs"/>
              </a:rPr>
              <a:t>应用总结：</a:t>
            </a:r>
            <a:endParaRPr lang="en-US" sz="1200" kern="1200" dirty="0" smtClean="0">
              <a:solidFill>
                <a:schemeClr val="tx1"/>
              </a:solidFill>
              <a:effectLst/>
              <a:latin typeface="+mn-lt"/>
              <a:ea typeface="+mn-ea"/>
              <a:cs typeface="+mn-cs"/>
            </a:endParaRPr>
          </a:p>
          <a:p>
            <a:pPr lvl="0"/>
            <a:r>
              <a:rPr lang="zh-CN" altLang="en-US" sz="1200" kern="1200" dirty="0" smtClean="0">
                <a:solidFill>
                  <a:schemeClr val="tx1"/>
                </a:solidFill>
                <a:effectLst/>
                <a:latin typeface="+mn-lt"/>
                <a:ea typeface="+mn-ea"/>
                <a:cs typeface="+mn-cs"/>
              </a:rPr>
              <a:t>基因集富集分析</a:t>
            </a:r>
            <a:r>
              <a:rPr lang="en-US" sz="1200" kern="1200" dirty="0" smtClean="0">
                <a:solidFill>
                  <a:schemeClr val="tx1"/>
                </a:solidFill>
                <a:effectLst/>
                <a:latin typeface="+mn-lt"/>
                <a:ea typeface="+mn-ea"/>
                <a:cs typeface="+mn-cs"/>
              </a:rPr>
              <a:t> (Gene Set Enrichment Analysis, GSEA) </a:t>
            </a:r>
            <a:r>
              <a:rPr lang="zh-CN" altLang="en-US" sz="1200" kern="1200" dirty="0" smtClean="0">
                <a:solidFill>
                  <a:schemeClr val="tx1"/>
                </a:solidFill>
                <a:effectLst/>
                <a:latin typeface="+mn-lt"/>
                <a:ea typeface="+mn-ea"/>
                <a:cs typeface="+mn-cs"/>
              </a:rPr>
              <a:t>的基本思想是使用预定义的基因集（通常来自功能注释或先前实验的结果），将基因按照在两类样本中的差异表达程度排序，然后检验预先设定的基因集合是否在这个排序表的顶端或者底端富集。基因集合富集分析检测基因集合而不是单个基因的表达变化，因此可以包含这些细微的表达变化，预期得到更为理想的结果。从中可以看到</a:t>
            </a:r>
            <a:r>
              <a:rPr lang="en-US" sz="1200" kern="1200" dirty="0" smtClean="0">
                <a:solidFill>
                  <a:schemeClr val="tx1"/>
                </a:solidFill>
                <a:effectLst/>
                <a:latin typeface="+mn-lt"/>
                <a:ea typeface="+mn-ea"/>
                <a:cs typeface="+mn-cs"/>
              </a:rPr>
              <a:t>GSEA</a:t>
            </a:r>
            <a:r>
              <a:rPr lang="zh-CN" altLang="en-US" sz="1200" kern="1200" dirty="0" smtClean="0">
                <a:solidFill>
                  <a:schemeClr val="tx1"/>
                </a:solidFill>
                <a:effectLst/>
                <a:latin typeface="+mn-lt"/>
                <a:ea typeface="+mn-ea"/>
                <a:cs typeface="+mn-cs"/>
              </a:rPr>
              <a:t>分析有三个特点：</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分析的基因集合而不是单个基因；</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将基因与预定义的基因集进行比较；</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富集分析。</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GSEA</a:t>
            </a:r>
            <a:r>
              <a:rPr lang="zh-CN" altLang="en-US" sz="1200" kern="1200" dirty="0" smtClean="0">
                <a:solidFill>
                  <a:schemeClr val="tx1"/>
                </a:solidFill>
                <a:effectLst/>
                <a:latin typeface="+mn-lt"/>
                <a:ea typeface="+mn-ea"/>
                <a:cs typeface="+mn-cs"/>
              </a:rPr>
              <a:t>的优势：以差异富集分析为例，一般的富集分析（如</a:t>
            </a:r>
            <a:r>
              <a:rPr lang="en-US" sz="1200" kern="1200" dirty="0" smtClean="0">
                <a:solidFill>
                  <a:schemeClr val="tx1"/>
                </a:solidFill>
                <a:effectLst/>
                <a:latin typeface="+mn-lt"/>
                <a:ea typeface="+mn-ea"/>
                <a:cs typeface="+mn-cs"/>
              </a:rPr>
              <a:t>GO</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Pathway</a:t>
            </a:r>
            <a:r>
              <a:rPr lang="zh-CN" altLang="en-US" sz="1200" kern="1200" dirty="0" smtClean="0">
                <a:solidFill>
                  <a:schemeClr val="tx1"/>
                </a:solidFill>
                <a:effectLst/>
                <a:latin typeface="+mn-lt"/>
                <a:ea typeface="+mn-ea"/>
                <a:cs typeface="+mn-cs"/>
              </a:rPr>
              <a:t>分析）往往侧重于比较两组间的基因表达差异，集中关注少数几个显著上调或下调的基因，这容易遗漏部分差异表达不显著却有重要生物学意义的基因，忽略一些基因的生物特性、基因调控网络之间的关系及基因功能和意义等有价值的信息（</a:t>
            </a:r>
            <a:r>
              <a:rPr lang="en-US" sz="1200" u="sng" kern="1200" dirty="0" smtClean="0">
                <a:solidFill>
                  <a:schemeClr val="tx1"/>
                </a:solidFill>
                <a:effectLst/>
                <a:latin typeface="+mn-lt"/>
                <a:ea typeface="+mn-ea"/>
                <a:cs typeface="+mn-cs"/>
                <a:hlinkClick r:id="rId3"/>
              </a:rPr>
              <a:t>http://www.360doc.com/content/16/1026/18/19913717_601568937.shtml</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zh-CN" altLang="en-US" sz="1200" kern="1200" dirty="0" smtClean="0">
                <a:solidFill>
                  <a:schemeClr val="tx1"/>
                </a:solidFill>
                <a:effectLst/>
                <a:latin typeface="+mn-lt"/>
                <a:ea typeface="+mn-ea"/>
                <a:cs typeface="+mn-cs"/>
              </a:rPr>
              <a:t>使用方法：</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eTerm</a:t>
            </a:r>
            <a:r>
              <a:rPr lang="en-US" sz="1200" kern="1200" dirty="0" smtClean="0">
                <a:solidFill>
                  <a:schemeClr val="tx1"/>
                </a:solidFill>
                <a:effectLst/>
                <a:latin typeface="+mn-lt"/>
                <a:ea typeface="+mn-ea"/>
                <a:cs typeface="+mn-cs"/>
              </a:rPr>
              <a:t> &lt;- </a:t>
            </a:r>
            <a:r>
              <a:rPr lang="en-US" sz="1200" kern="1200" dirty="0" err="1" smtClean="0">
                <a:solidFill>
                  <a:schemeClr val="tx1"/>
                </a:solidFill>
                <a:effectLst/>
                <a:latin typeface="+mn-lt"/>
                <a:ea typeface="+mn-ea"/>
                <a:cs typeface="+mn-cs"/>
              </a:rPr>
              <a:t>dGSEA</a:t>
            </a:r>
            <a:r>
              <a:rPr lang="en-US" sz="1200" kern="1200" dirty="0" smtClean="0">
                <a:solidFill>
                  <a:schemeClr val="tx1"/>
                </a:solidFill>
                <a:effectLst/>
                <a:latin typeface="+mn-lt"/>
                <a:ea typeface="+mn-ea"/>
                <a:cs typeface="+mn-cs"/>
              </a:rPr>
              <a:t>(data=</a:t>
            </a:r>
            <a:r>
              <a:rPr lang="en-US" sz="1200" kern="1200" dirty="0" err="1" smtClean="0">
                <a:solidFill>
                  <a:schemeClr val="tx1"/>
                </a:solidFill>
                <a:effectLst/>
                <a:latin typeface="+mn-lt"/>
                <a:ea typeface="+mn-ea"/>
                <a:cs typeface="+mn-cs"/>
              </a:rPr>
              <a:t>rankdata</a:t>
            </a:r>
            <a:r>
              <a:rPr lang="en-US" sz="1200" kern="1200" dirty="0" smtClean="0">
                <a:solidFill>
                  <a:schemeClr val="tx1"/>
                </a:solidFill>
                <a:effectLst/>
                <a:latin typeface="+mn-lt"/>
                <a:ea typeface="+mn-ea"/>
                <a:cs typeface="+mn-cs"/>
              </a:rPr>
              <a:t>, identity="symbol", genome="Hs", ontology="</a:t>
            </a:r>
            <a:r>
              <a:rPr lang="en-US" sz="1200" kern="1200" dirty="0" err="1" smtClean="0">
                <a:solidFill>
                  <a:schemeClr val="tx1"/>
                </a:solidFill>
                <a:effectLst/>
                <a:latin typeface="+mn-lt"/>
                <a:ea typeface="+mn-ea"/>
                <a:cs typeface="+mn-cs"/>
              </a:rPr>
              <a:t>Customised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customised.genesets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geneset</a:t>
            </a:r>
            <a:r>
              <a:rPr lang="en-US" sz="1200" kern="1200" dirty="0" smtClean="0">
                <a:solidFill>
                  <a:schemeClr val="tx1"/>
                </a:solidFill>
                <a:effectLst/>
                <a:latin typeface="+mn-lt"/>
                <a:ea typeface="+mn-ea"/>
                <a:cs typeface="+mn-cs"/>
              </a:rPr>
              <a:t>, weight=0, </a:t>
            </a:r>
            <a:r>
              <a:rPr lang="en-US" sz="1200" kern="1200" dirty="0" err="1" smtClean="0">
                <a:solidFill>
                  <a:schemeClr val="tx1"/>
                </a:solidFill>
                <a:effectLst/>
                <a:latin typeface="+mn-lt"/>
                <a:ea typeface="+mn-ea"/>
                <a:cs typeface="+mn-cs"/>
              </a:rPr>
              <a:t>nperm</a:t>
            </a:r>
            <a:r>
              <a:rPr lang="en-US" sz="1200" kern="1200" dirty="0" smtClean="0">
                <a:solidFill>
                  <a:schemeClr val="tx1"/>
                </a:solidFill>
                <a:effectLst/>
                <a:latin typeface="+mn-lt"/>
                <a:ea typeface="+mn-ea"/>
                <a:cs typeface="+mn-cs"/>
              </a:rPr>
              <a:t>=2000)</a:t>
            </a:r>
          </a:p>
          <a:p>
            <a:r>
              <a:rPr lang="zh-CN" altLang="en-US" sz="1200" kern="1200" dirty="0" smtClean="0">
                <a:solidFill>
                  <a:schemeClr val="tx1"/>
                </a:solidFill>
                <a:effectLst/>
                <a:latin typeface="+mn-lt"/>
                <a:ea typeface="+mn-ea"/>
                <a:cs typeface="+mn-cs"/>
              </a:rPr>
              <a:t>只要给定一个已排序的基因列表</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rankdata</a:t>
            </a:r>
            <a:r>
              <a:rPr lang="zh-CN" altLang="en-US" sz="1200" kern="1200" dirty="0" smtClean="0">
                <a:solidFill>
                  <a:schemeClr val="tx1"/>
                </a:solidFill>
                <a:effectLst/>
                <a:latin typeface="+mn-lt"/>
                <a:ea typeface="+mn-ea"/>
                <a:cs typeface="+mn-cs"/>
              </a:rPr>
              <a:t>：第一列基因名，第二列指标值；可以按照各种指标排序，如按照</a:t>
            </a:r>
            <a:r>
              <a:rPr lang="en-US" sz="1200" kern="1200" dirty="0" smtClean="0">
                <a:solidFill>
                  <a:schemeClr val="tx1"/>
                </a:solidFill>
                <a:effectLst/>
                <a:latin typeface="+mn-lt"/>
                <a:ea typeface="+mn-ea"/>
                <a:cs typeface="+mn-cs"/>
              </a:rPr>
              <a:t>Cox HR</a:t>
            </a:r>
            <a:r>
              <a:rPr lang="zh-CN" altLang="en-US" sz="1200" kern="1200" dirty="0" smtClean="0">
                <a:solidFill>
                  <a:schemeClr val="tx1"/>
                </a:solidFill>
                <a:effectLst/>
                <a:latin typeface="+mn-lt"/>
                <a:ea typeface="+mn-ea"/>
                <a:cs typeface="+mn-cs"/>
              </a:rPr>
              <a:t>值由高到低排好序的基因列表，或者按照多癌种频率发生普遍性</a:t>
            </a:r>
            <a:r>
              <a:rPr lang="en-US" sz="1200" kern="1200" dirty="0" smtClean="0">
                <a:solidFill>
                  <a:schemeClr val="tx1"/>
                </a:solidFill>
                <a:effectLst/>
                <a:latin typeface="+mn-lt"/>
                <a:ea typeface="+mn-ea"/>
                <a:cs typeface="+mn-cs"/>
              </a:rPr>
              <a:t>u</a:t>
            </a:r>
            <a:r>
              <a:rPr lang="zh-CN" altLang="en-US" sz="1200" kern="1200" dirty="0" smtClean="0">
                <a:solidFill>
                  <a:schemeClr val="tx1"/>
                </a:solidFill>
                <a:effectLst/>
                <a:latin typeface="+mn-lt"/>
                <a:ea typeface="+mn-ea"/>
                <a:cs typeface="+mn-cs"/>
              </a:rPr>
              <a:t>值由高到低排好序的基因列表，或者按照单癌种发生频率由高到低排好序的基因列表，或者按照单个病人突变数目由高到低排好序的基因列表，或者按照分组间差异表达程度由高到低排好序的基因列表</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，就可以基于该列表计算属于该列表任意基因集</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geneset</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相应指标的富集指数</a:t>
            </a:r>
            <a:r>
              <a:rPr lang="en-US" sz="1200" kern="1200" dirty="0" smtClean="0">
                <a:solidFill>
                  <a:schemeClr val="tx1"/>
                </a:solidFill>
                <a:effectLst/>
                <a:latin typeface="+mn-lt"/>
                <a:ea typeface="+mn-ea"/>
                <a:cs typeface="+mn-cs"/>
              </a:rPr>
              <a:t>(NES, </a:t>
            </a:r>
            <a:r>
              <a:rPr lang="en-US" sz="1200" kern="1200" dirty="0" err="1" smtClean="0">
                <a:solidFill>
                  <a:schemeClr val="tx1"/>
                </a:solidFill>
                <a:effectLst/>
                <a:latin typeface="+mn-lt"/>
                <a:ea typeface="+mn-ea"/>
                <a:cs typeface="+mn-cs"/>
              </a:rPr>
              <a:t>normalised</a:t>
            </a:r>
            <a:r>
              <a:rPr lang="en-US" sz="1200" kern="1200" dirty="0" smtClean="0">
                <a:solidFill>
                  <a:schemeClr val="tx1"/>
                </a:solidFill>
                <a:effectLst/>
                <a:latin typeface="+mn-lt"/>
                <a:ea typeface="+mn-ea"/>
                <a:cs typeface="+mn-cs"/>
              </a:rPr>
              <a:t> enrichment score)</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sz="1200" b="1" u="sng" kern="1200" dirty="0" err="1" smtClean="0">
                <a:solidFill>
                  <a:schemeClr val="tx1"/>
                </a:solidFill>
                <a:effectLst/>
                <a:latin typeface="+mn-lt"/>
                <a:ea typeface="+mn-ea"/>
                <a:cs typeface="+mn-cs"/>
              </a:rPr>
              <a:t>dnet</a:t>
            </a:r>
            <a:r>
              <a:rPr lang="zh-CN" altLang="en-US" sz="1200" b="1" kern="1200" dirty="0" smtClean="0">
                <a:solidFill>
                  <a:schemeClr val="tx1"/>
                </a:solidFill>
                <a:effectLst/>
                <a:latin typeface="+mn-lt"/>
                <a:ea typeface="+mn-ea"/>
                <a:cs typeface="+mn-cs"/>
              </a:rPr>
              <a:t>包</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dGSEA</a:t>
            </a:r>
            <a:r>
              <a:rPr lang="en-US" sz="1200" b="1"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函数的应用参考文献</a:t>
            </a:r>
            <a:endParaRPr lang="en-US" sz="1200" b="1"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Human primary liver cancer–derived organoid cultures for disease modeling and drug screening. Nature medicine 2017.</a:t>
            </a:r>
            <a:r>
              <a:rPr lang="zh-CN" altLang="en-US" sz="1200" kern="1200" dirty="0" smtClean="0">
                <a:solidFill>
                  <a:schemeClr val="tx1"/>
                </a:solidFill>
                <a:effectLst/>
                <a:latin typeface="+mn-lt"/>
                <a:ea typeface="+mn-ea"/>
                <a:cs typeface="+mn-cs"/>
              </a:rPr>
              <a:t>通过对</a:t>
            </a:r>
            <a:r>
              <a:rPr lang="en-US" sz="1200" kern="1200" dirty="0" smtClean="0">
                <a:solidFill>
                  <a:schemeClr val="tx1"/>
                </a:solidFill>
                <a:effectLst/>
                <a:latin typeface="+mn-lt"/>
                <a:ea typeface="+mn-ea"/>
                <a:cs typeface="+mn-cs"/>
              </a:rPr>
              <a:t>159</a:t>
            </a:r>
            <a:r>
              <a:rPr lang="zh-CN" altLang="en-US" sz="1200" kern="1200" dirty="0" smtClean="0">
                <a:solidFill>
                  <a:schemeClr val="tx1"/>
                </a:solidFill>
                <a:effectLst/>
                <a:latin typeface="+mn-lt"/>
                <a:ea typeface="+mn-ea"/>
                <a:cs typeface="+mn-cs"/>
              </a:rPr>
              <a:t>个基因集进行</a:t>
            </a:r>
            <a:r>
              <a:rPr lang="en-US" sz="1200" kern="1200" dirty="0" smtClean="0">
                <a:solidFill>
                  <a:schemeClr val="tx1"/>
                </a:solidFill>
                <a:effectLst/>
                <a:latin typeface="+mn-lt"/>
                <a:ea typeface="+mn-ea"/>
                <a:cs typeface="+mn-cs"/>
              </a:rPr>
              <a:t>GSEA</a:t>
            </a:r>
            <a:r>
              <a:rPr lang="zh-CN" altLang="en-US" sz="1200" kern="1200" dirty="0" smtClean="0">
                <a:solidFill>
                  <a:schemeClr val="tx1"/>
                </a:solidFill>
                <a:effectLst/>
                <a:latin typeface="+mn-lt"/>
                <a:ea typeface="+mn-ea"/>
                <a:cs typeface="+mn-cs"/>
              </a:rPr>
              <a:t>分析，发现与肝癌的发生关联最大的基因集。</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Broad</a:t>
            </a:r>
            <a:r>
              <a:rPr lang="zh-CN" altLang="en-US" sz="1200" kern="1200" dirty="0" smtClean="0">
                <a:solidFill>
                  <a:schemeClr val="tx1"/>
                </a:solidFill>
                <a:effectLst/>
                <a:latin typeface="+mn-lt"/>
                <a:ea typeface="+mn-ea"/>
                <a:cs typeface="+mn-cs"/>
              </a:rPr>
              <a:t>研究所</a:t>
            </a:r>
            <a:r>
              <a:rPr lang="en-US" sz="1200" kern="1200" dirty="0" smtClean="0">
                <a:solidFill>
                  <a:schemeClr val="tx1"/>
                </a:solidFill>
                <a:effectLst/>
                <a:latin typeface="+mn-lt"/>
                <a:ea typeface="+mn-ea"/>
                <a:cs typeface="+mn-cs"/>
              </a:rPr>
              <a:t>GSEA</a:t>
            </a:r>
            <a:r>
              <a:rPr lang="zh-CN" altLang="en-US" sz="1200" kern="1200" dirty="0" smtClean="0">
                <a:solidFill>
                  <a:schemeClr val="tx1"/>
                </a:solidFill>
                <a:effectLst/>
                <a:latin typeface="+mn-lt"/>
                <a:ea typeface="+mn-ea"/>
                <a:cs typeface="+mn-cs"/>
              </a:rPr>
              <a:t>分析网址：</a:t>
            </a:r>
            <a:r>
              <a:rPr lang="en-US" sz="1200" u="sng" kern="1200" dirty="0" smtClean="0">
                <a:solidFill>
                  <a:schemeClr val="tx1"/>
                </a:solidFill>
                <a:effectLst/>
                <a:latin typeface="+mn-lt"/>
                <a:ea typeface="+mn-ea"/>
                <a:cs typeface="+mn-cs"/>
                <a:hlinkClick r:id="rId4"/>
              </a:rPr>
              <a:t>http://software.broadinstitute.org/gsea/index.jsp</a:t>
            </a:r>
            <a:r>
              <a:rPr lang="en-US" sz="1200" u="sng" kern="1200" dirty="0" smtClean="0">
                <a:solidFill>
                  <a:schemeClr val="tx1"/>
                </a:solidFill>
                <a:effectLst/>
                <a:latin typeface="+mn-lt"/>
                <a:ea typeface="+mn-ea"/>
                <a:cs typeface="+mn-cs"/>
              </a:rPr>
              <a:t>  (</a:t>
            </a:r>
            <a:r>
              <a:rPr lang="en-US" sz="1200" u="sng" kern="1200" dirty="0" err="1" smtClean="0">
                <a:solidFill>
                  <a:schemeClr val="tx1"/>
                </a:solidFill>
                <a:effectLst/>
                <a:latin typeface="+mn-lt"/>
                <a:ea typeface="+mn-ea"/>
                <a:cs typeface="+mn-cs"/>
              </a:rPr>
              <a:t>MsigDB</a:t>
            </a:r>
            <a:r>
              <a:rPr lang="en-US" sz="1200" u="sng" kern="1200" dirty="0" smtClean="0">
                <a:solidFill>
                  <a:schemeClr val="tx1"/>
                </a:solidFill>
                <a:effectLst/>
                <a:latin typeface="+mn-lt"/>
                <a:ea typeface="+mn-ea"/>
                <a:cs typeface="+mn-cs"/>
              </a:rPr>
              <a:t>: molecular</a:t>
            </a:r>
            <a:r>
              <a:rPr lang="en-US" sz="1200" u="sng" kern="1200" baseline="0" dirty="0" smtClean="0">
                <a:solidFill>
                  <a:schemeClr val="tx1"/>
                </a:solidFill>
                <a:effectLst/>
                <a:latin typeface="+mn-lt"/>
                <a:ea typeface="+mn-ea"/>
                <a:cs typeface="+mn-cs"/>
              </a:rPr>
              <a:t> signature database</a:t>
            </a:r>
            <a:r>
              <a:rPr lang="en-US" sz="1200" u="sng" kern="1200" dirty="0" smtClean="0">
                <a:solidFill>
                  <a:schemeClr val="tx1"/>
                </a:solidFill>
                <a:effectLst/>
                <a:latin typeface="+mn-lt"/>
                <a:ea typeface="+mn-ea"/>
                <a:cs typeface="+mn-cs"/>
              </a:rPr>
              <a:t>)</a:t>
            </a:r>
          </a:p>
          <a:p>
            <a:r>
              <a:rPr lang="zh-CN" altLang="en-US" sz="1200" kern="1200" dirty="0" smtClean="0">
                <a:solidFill>
                  <a:schemeClr val="tx1"/>
                </a:solidFill>
                <a:effectLst/>
                <a:latin typeface="+mn-lt"/>
                <a:ea typeface="+mn-ea"/>
                <a:cs typeface="+mn-cs"/>
              </a:rPr>
              <a:t>如图</a:t>
            </a:r>
            <a:r>
              <a:rPr lang="en-US" sz="1200" kern="1200" dirty="0" smtClean="0">
                <a:solidFill>
                  <a:schemeClr val="tx1"/>
                </a:solidFill>
                <a:effectLst/>
                <a:latin typeface="+mn-lt"/>
                <a:ea typeface="+mn-ea"/>
                <a:cs typeface="+mn-cs"/>
              </a:rPr>
              <a:t>Figure 7A</a:t>
            </a:r>
            <a:r>
              <a:rPr lang="zh-CN" altLang="en-US" sz="1200" kern="1200" dirty="0" smtClean="0">
                <a:solidFill>
                  <a:schemeClr val="tx1"/>
                </a:solidFill>
                <a:effectLst/>
                <a:latin typeface="+mn-lt"/>
                <a:ea typeface="+mn-ea"/>
                <a:cs typeface="+mn-cs"/>
              </a:rPr>
              <a:t>所示，</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基因集的基因均呈现较高的</a:t>
            </a:r>
            <a:r>
              <a:rPr lang="en-US" sz="1200" kern="1200" dirty="0" smtClean="0">
                <a:solidFill>
                  <a:schemeClr val="tx1"/>
                </a:solidFill>
                <a:effectLst/>
                <a:latin typeface="+mn-lt"/>
                <a:ea typeface="+mn-ea"/>
                <a:cs typeface="+mn-cs"/>
              </a:rPr>
              <a:t>u</a:t>
            </a:r>
            <a:r>
              <a:rPr lang="zh-CN" altLang="en-US" sz="1200" kern="1200" dirty="0" smtClean="0">
                <a:solidFill>
                  <a:schemeClr val="tx1"/>
                </a:solidFill>
                <a:effectLst/>
                <a:latin typeface="+mn-lt"/>
                <a:ea typeface="+mn-ea"/>
                <a:cs typeface="+mn-cs"/>
              </a:rPr>
              <a:t>值，如图</a:t>
            </a:r>
            <a:r>
              <a:rPr lang="en-US" sz="1200" kern="1200" dirty="0" smtClean="0">
                <a:solidFill>
                  <a:schemeClr val="tx1"/>
                </a:solidFill>
                <a:effectLst/>
                <a:latin typeface="+mn-lt"/>
                <a:ea typeface="+mn-ea"/>
                <a:cs typeface="+mn-cs"/>
              </a:rPr>
              <a:t>Figure 7B</a:t>
            </a:r>
            <a:r>
              <a:rPr lang="zh-CN" altLang="en-US" sz="1200" kern="1200" dirty="0" smtClean="0">
                <a:solidFill>
                  <a:schemeClr val="tx1"/>
                </a:solidFill>
                <a:effectLst/>
                <a:latin typeface="+mn-lt"/>
                <a:ea typeface="+mn-ea"/>
                <a:cs typeface="+mn-cs"/>
              </a:rPr>
              <a:t>所示，</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基因集在单个癌种中也呈现高频突变基因富集的趋势</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共</a:t>
            </a:r>
            <a:r>
              <a:rPr lang="en-US" sz="1200" kern="1200" dirty="0" smtClean="0">
                <a:solidFill>
                  <a:schemeClr val="tx1"/>
                </a:solidFill>
                <a:effectLst/>
                <a:latin typeface="+mn-lt"/>
                <a:ea typeface="+mn-ea"/>
                <a:cs typeface="+mn-cs"/>
              </a:rPr>
              <a:t>12</a:t>
            </a:r>
            <a:r>
              <a:rPr lang="zh-CN" altLang="en-US" sz="1200" kern="1200" dirty="0" smtClean="0">
                <a:solidFill>
                  <a:schemeClr val="tx1"/>
                </a:solidFill>
                <a:effectLst/>
                <a:latin typeface="+mn-lt"/>
                <a:ea typeface="+mn-ea"/>
                <a:cs typeface="+mn-cs"/>
              </a:rPr>
              <a:t>个癌种</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。相比之下，如</a:t>
            </a:r>
            <a:r>
              <a:rPr lang="en-US" sz="1200" kern="1200" dirty="0" smtClean="0">
                <a:solidFill>
                  <a:schemeClr val="tx1"/>
                </a:solidFill>
                <a:effectLst/>
                <a:latin typeface="+mn-lt"/>
                <a:ea typeface="+mn-ea"/>
                <a:cs typeface="+mn-cs"/>
              </a:rPr>
              <a:t>Figure 7C</a:t>
            </a:r>
            <a:r>
              <a:rPr lang="zh-CN" altLang="en-US" sz="1200" kern="1200" dirty="0" smtClean="0">
                <a:solidFill>
                  <a:schemeClr val="tx1"/>
                </a:solidFill>
                <a:effectLst/>
                <a:latin typeface="+mn-lt"/>
                <a:ea typeface="+mn-ea"/>
                <a:cs typeface="+mn-cs"/>
              </a:rPr>
              <a:t>所示，</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基因集在单个肿瘤内部不同病人样本的高突变基因富集程度呈现高度的异质性</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共</a:t>
            </a:r>
            <a:r>
              <a:rPr lang="en-US" sz="1200" kern="1200" dirty="0" smtClean="0">
                <a:solidFill>
                  <a:schemeClr val="tx1"/>
                </a:solidFill>
                <a:effectLst/>
                <a:latin typeface="+mn-lt"/>
                <a:ea typeface="+mn-ea"/>
                <a:cs typeface="+mn-cs"/>
              </a:rPr>
              <a:t>12</a:t>
            </a:r>
            <a:r>
              <a:rPr lang="zh-CN" altLang="en-US" sz="1200" kern="1200" dirty="0" smtClean="0">
                <a:solidFill>
                  <a:schemeClr val="tx1"/>
                </a:solidFill>
                <a:effectLst/>
                <a:latin typeface="+mn-lt"/>
                <a:ea typeface="+mn-ea"/>
                <a:cs typeface="+mn-cs"/>
              </a:rPr>
              <a:t>个癌种，</a:t>
            </a:r>
            <a:r>
              <a:rPr lang="en-US" sz="1200" kern="1200" dirty="0" smtClean="0">
                <a:solidFill>
                  <a:schemeClr val="tx1"/>
                </a:solidFill>
                <a:effectLst/>
                <a:latin typeface="+mn-lt"/>
                <a:ea typeface="+mn-ea"/>
                <a:cs typeface="+mn-cs"/>
              </a:rPr>
              <a:t>3,096</a:t>
            </a:r>
            <a:r>
              <a:rPr lang="zh-CN" altLang="en-US" sz="1200" kern="1200" dirty="0" smtClean="0">
                <a:solidFill>
                  <a:schemeClr val="tx1"/>
                </a:solidFill>
                <a:effectLst/>
                <a:latin typeface="+mn-lt"/>
                <a:ea typeface="+mn-ea"/>
                <a:cs typeface="+mn-cs"/>
              </a:rPr>
              <a:t>个病人样本</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这些结果为解释肿瘤之间的相似性和肿瘤内部的异质性提供了新的分析维度：生存期相关。</a:t>
            </a:r>
            <a:endParaRPr lang="en-US" sz="1200" kern="1200" dirty="0" smtClean="0">
              <a:solidFill>
                <a:schemeClr val="tx1"/>
              </a:solidFill>
              <a:effectLst/>
              <a:latin typeface="+mn-lt"/>
              <a:ea typeface="+mn-ea"/>
              <a:cs typeface="+mn-cs"/>
            </a:endParaRPr>
          </a:p>
          <a:p>
            <a:pPr lvl="0"/>
            <a:endParaRPr lang="en-US" sz="1200" u="sng"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468929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err="1" smtClean="0">
                <a:solidFill>
                  <a:schemeClr val="tx1"/>
                </a:solidFill>
                <a:effectLst/>
                <a:latin typeface="+mn-lt"/>
                <a:ea typeface="+mn-ea"/>
                <a:cs typeface="+mn-cs"/>
              </a:rPr>
              <a:t>dNet</a:t>
            </a:r>
            <a:r>
              <a:rPr lang="zh-CN" altLang="en-US" sz="1200" b="1" kern="1200" dirty="0" smtClean="0">
                <a:solidFill>
                  <a:schemeClr val="tx1"/>
                </a:solidFill>
                <a:effectLst/>
                <a:latin typeface="+mn-lt"/>
                <a:ea typeface="+mn-ea"/>
                <a:cs typeface="+mn-cs"/>
              </a:rPr>
              <a:t>包</a:t>
            </a:r>
            <a:r>
              <a:rPr lang="en-US" sz="1200" b="1" kern="1200" dirty="0" err="1" smtClean="0">
                <a:solidFill>
                  <a:schemeClr val="tx1"/>
                </a:solidFill>
                <a:effectLst/>
                <a:latin typeface="+mn-lt"/>
                <a:ea typeface="+mn-ea"/>
                <a:cs typeface="+mn-cs"/>
              </a:rPr>
              <a:t>dEnricher</a:t>
            </a:r>
            <a:r>
              <a:rPr lang="zh-CN" altLang="en-US" sz="1200" b="1" kern="1200" dirty="0" smtClean="0">
                <a:solidFill>
                  <a:schemeClr val="tx1"/>
                </a:solidFill>
                <a:effectLst/>
                <a:latin typeface="+mn-lt"/>
                <a:ea typeface="+mn-ea"/>
                <a:cs typeface="+mn-cs"/>
              </a:rPr>
              <a:t>函数的使用方法</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dEnricher</a:t>
            </a:r>
            <a:r>
              <a:rPr lang="en-US" sz="1200" kern="1200" dirty="0" smtClean="0">
                <a:solidFill>
                  <a:schemeClr val="tx1"/>
                </a:solidFill>
                <a:effectLst/>
                <a:latin typeface="+mn-lt"/>
                <a:ea typeface="+mn-ea"/>
                <a:cs typeface="+mn-cs"/>
              </a:rPr>
              <a:t> is supposed to conduct enrichment analysis given the input data and the ontology in query. It returns an object of class "</a:t>
            </a:r>
            <a:r>
              <a:rPr lang="en-US" sz="1200" kern="1200" dirty="0" err="1" smtClean="0">
                <a:solidFill>
                  <a:schemeClr val="tx1"/>
                </a:solidFill>
                <a:effectLst/>
                <a:latin typeface="+mn-lt"/>
                <a:ea typeface="+mn-ea"/>
                <a:cs typeface="+mn-cs"/>
              </a:rPr>
              <a:t>eTerm</a:t>
            </a:r>
            <a:r>
              <a:rPr lang="en-US" sz="1200" kern="1200" dirty="0" smtClean="0">
                <a:solidFill>
                  <a:schemeClr val="tx1"/>
                </a:solidFill>
                <a:effectLst/>
                <a:latin typeface="+mn-lt"/>
                <a:ea typeface="+mn-ea"/>
                <a:cs typeface="+mn-cs"/>
              </a:rPr>
              <a:t>". Enrichment analysis is based on either Fisher’s exact test or Hypergeometric test. The test can respect the hierarchy of the ontology. </a:t>
            </a:r>
          </a:p>
          <a:p>
            <a:r>
              <a:rPr lang="en-US" sz="1200" kern="1200" dirty="0" err="1" smtClean="0">
                <a:solidFill>
                  <a:schemeClr val="tx1"/>
                </a:solidFill>
                <a:effectLst/>
                <a:latin typeface="+mn-lt"/>
                <a:ea typeface="+mn-ea"/>
                <a:cs typeface="+mn-cs"/>
              </a:rPr>
              <a:t>dEnricher</a:t>
            </a:r>
            <a:r>
              <a:rPr lang="zh-CN" altLang="en-US" sz="1200" kern="1200" dirty="0" smtClean="0">
                <a:solidFill>
                  <a:schemeClr val="tx1"/>
                </a:solidFill>
                <a:effectLst/>
                <a:latin typeface="+mn-lt"/>
                <a:ea typeface="+mn-ea"/>
                <a:cs typeface="+mn-cs"/>
              </a:rPr>
              <a:t>函数用法：</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以</a:t>
            </a:r>
            <a:r>
              <a:rPr lang="en-US" sz="1200" kern="1200" dirty="0" smtClean="0">
                <a:solidFill>
                  <a:schemeClr val="tx1"/>
                </a:solidFill>
                <a:effectLst/>
                <a:latin typeface="+mn-lt"/>
                <a:ea typeface="+mn-ea"/>
                <a:cs typeface="+mn-cs"/>
              </a:rPr>
              <a:t>GOBP</a:t>
            </a:r>
            <a:r>
              <a:rPr lang="zh-CN" altLang="en-US" sz="1200" kern="1200" dirty="0" smtClean="0">
                <a:solidFill>
                  <a:schemeClr val="tx1"/>
                </a:solidFill>
                <a:effectLst/>
                <a:latin typeface="+mn-lt"/>
                <a:ea typeface="+mn-ea"/>
                <a:cs typeface="+mn-cs"/>
              </a:rPr>
              <a:t>富集分析为例，</a:t>
            </a:r>
            <a:r>
              <a:rPr lang="en-US" sz="1200" kern="1200" dirty="0" smtClean="0">
                <a:solidFill>
                  <a:schemeClr val="tx1"/>
                </a:solidFill>
                <a:effectLst/>
                <a:latin typeface="+mn-lt"/>
                <a:ea typeface="+mn-ea"/>
                <a:cs typeface="+mn-cs"/>
              </a:rPr>
              <a:t>V(net)$name</a:t>
            </a:r>
            <a:r>
              <a:rPr lang="zh-CN" altLang="en-US" sz="1200" kern="1200" dirty="0" smtClean="0">
                <a:solidFill>
                  <a:schemeClr val="tx1"/>
                </a:solidFill>
                <a:effectLst/>
                <a:latin typeface="+mn-lt"/>
                <a:ea typeface="+mn-ea"/>
                <a:cs typeface="+mn-cs"/>
              </a:rPr>
              <a:t>表示基因集的基因名，</a:t>
            </a:r>
            <a:r>
              <a:rPr lang="en-US" sz="1200" kern="1200" dirty="0" smtClean="0">
                <a:solidFill>
                  <a:schemeClr val="tx1"/>
                </a:solidFill>
                <a:effectLst/>
                <a:latin typeface="+mn-lt"/>
                <a:ea typeface="+mn-ea"/>
                <a:cs typeface="+mn-cs"/>
              </a:rPr>
              <a:t>"Hs"</a:t>
            </a:r>
            <a:r>
              <a:rPr lang="zh-CN" altLang="en-US" sz="1200" kern="1200" dirty="0" smtClean="0">
                <a:solidFill>
                  <a:schemeClr val="tx1"/>
                </a:solidFill>
                <a:effectLst/>
                <a:latin typeface="+mn-lt"/>
                <a:ea typeface="+mn-ea"/>
                <a:cs typeface="+mn-cs"/>
              </a:rPr>
              <a:t>表示人类基因组，</a:t>
            </a:r>
            <a:r>
              <a:rPr lang="en-US" sz="1200" kern="1200" dirty="0" smtClean="0">
                <a:solidFill>
                  <a:schemeClr val="tx1"/>
                </a:solidFill>
                <a:effectLst/>
                <a:latin typeface="+mn-lt"/>
                <a:ea typeface="+mn-ea"/>
                <a:cs typeface="+mn-cs"/>
              </a:rPr>
              <a:t>ontology="GOBP"</a:t>
            </a:r>
            <a:r>
              <a:rPr lang="zh-CN" altLang="en-US" sz="1200" kern="1200" dirty="0" smtClean="0">
                <a:solidFill>
                  <a:schemeClr val="tx1"/>
                </a:solidFill>
                <a:effectLst/>
                <a:latin typeface="+mn-lt"/>
                <a:ea typeface="+mn-ea"/>
                <a:cs typeface="+mn-cs"/>
              </a:rPr>
              <a:t>表示使用</a:t>
            </a:r>
            <a:r>
              <a:rPr lang="en-US" sz="1200" kern="1200" dirty="0" smtClean="0">
                <a:solidFill>
                  <a:schemeClr val="tx1"/>
                </a:solidFill>
                <a:effectLst/>
                <a:latin typeface="+mn-lt"/>
                <a:ea typeface="+mn-ea"/>
                <a:cs typeface="+mn-cs"/>
              </a:rPr>
              <a:t>GOBP ontology</a:t>
            </a:r>
            <a:r>
              <a:rPr lang="zh-CN" altLang="en-US" sz="1200" kern="1200" dirty="0" smtClean="0">
                <a:solidFill>
                  <a:schemeClr val="tx1"/>
                </a:solidFill>
                <a:effectLst/>
                <a:latin typeface="+mn-lt"/>
                <a:ea typeface="+mn-ea"/>
                <a:cs typeface="+mn-cs"/>
              </a:rPr>
              <a:t>数据集，</a:t>
            </a:r>
            <a:r>
              <a:rPr lang="en-US" sz="1200" kern="1200" dirty="0" err="1" smtClean="0">
                <a:solidFill>
                  <a:schemeClr val="tx1"/>
                </a:solidFill>
                <a:effectLst/>
                <a:latin typeface="+mn-lt"/>
                <a:ea typeface="+mn-ea"/>
                <a:cs typeface="+mn-cs"/>
              </a:rPr>
              <a:t>RData.location</a:t>
            </a:r>
            <a:r>
              <a:rPr lang="zh-CN" altLang="en-US" sz="1200" kern="1200" dirty="0" smtClean="0">
                <a:solidFill>
                  <a:schemeClr val="tx1"/>
                </a:solidFill>
                <a:effectLst/>
                <a:latin typeface="+mn-lt"/>
                <a:ea typeface="+mn-ea"/>
                <a:cs typeface="+mn-cs"/>
              </a:rPr>
              <a:t>指定了</a:t>
            </a:r>
            <a:r>
              <a:rPr lang="en-US" sz="1200" kern="1200" dirty="0" smtClean="0">
                <a:solidFill>
                  <a:schemeClr val="tx1"/>
                </a:solidFill>
                <a:effectLst/>
                <a:latin typeface="+mn-lt"/>
                <a:ea typeface="+mn-ea"/>
                <a:cs typeface="+mn-cs"/>
              </a:rPr>
              <a:t>GOBP ontology</a:t>
            </a:r>
            <a:r>
              <a:rPr lang="zh-CN" altLang="en-US" sz="1200" kern="1200" dirty="0" smtClean="0">
                <a:solidFill>
                  <a:schemeClr val="tx1"/>
                </a:solidFill>
                <a:effectLst/>
                <a:latin typeface="+mn-lt"/>
                <a:ea typeface="+mn-ea"/>
                <a:cs typeface="+mn-cs"/>
              </a:rPr>
              <a:t>数据集所在的路径：</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eTerm</a:t>
            </a:r>
            <a:r>
              <a:rPr lang="en-US" sz="1200" kern="1200" dirty="0" smtClean="0">
                <a:solidFill>
                  <a:schemeClr val="tx1"/>
                </a:solidFill>
                <a:effectLst/>
                <a:latin typeface="+mn-lt"/>
                <a:ea typeface="+mn-ea"/>
                <a:cs typeface="+mn-cs"/>
              </a:rPr>
              <a:t> &lt;- </a:t>
            </a:r>
            <a:r>
              <a:rPr lang="en-US" sz="1200" kern="1200" dirty="0" err="1" smtClean="0">
                <a:solidFill>
                  <a:schemeClr val="tx1"/>
                </a:solidFill>
                <a:effectLst/>
                <a:latin typeface="+mn-lt"/>
                <a:ea typeface="+mn-ea"/>
                <a:cs typeface="+mn-cs"/>
              </a:rPr>
              <a:t>dEnricher</a:t>
            </a:r>
            <a:r>
              <a:rPr lang="en-US" sz="1200" kern="1200" dirty="0" smtClean="0">
                <a:solidFill>
                  <a:schemeClr val="tx1"/>
                </a:solidFill>
                <a:effectLst/>
                <a:latin typeface="+mn-lt"/>
                <a:ea typeface="+mn-ea"/>
                <a:cs typeface="+mn-cs"/>
              </a:rPr>
              <a:t>(data=V(net)$name, identity="symbol", genome="Hs", ontology="GOBP", </a:t>
            </a:r>
            <a:r>
              <a:rPr lang="en-US" sz="1200" kern="1200" dirty="0" err="1" smtClean="0">
                <a:solidFill>
                  <a:schemeClr val="tx1"/>
                </a:solidFill>
                <a:effectLst/>
                <a:latin typeface="+mn-lt"/>
                <a:ea typeface="+mn-ea"/>
                <a:cs typeface="+mn-cs"/>
              </a:rPr>
              <a:t>RData.location</a:t>
            </a:r>
            <a:r>
              <a:rPr lang="en-US" sz="1200" kern="1200" dirty="0" smtClean="0">
                <a:solidFill>
                  <a:schemeClr val="tx1"/>
                </a:solidFill>
                <a:effectLst/>
                <a:latin typeface="+mn-lt"/>
                <a:ea typeface="+mn-ea"/>
                <a:cs typeface="+mn-cs"/>
              </a:rPr>
              <a:t>="/PUBLIC/software/CANCER/Software/</a:t>
            </a:r>
            <a:r>
              <a:rPr lang="en-US" sz="1200" kern="1200" dirty="0" err="1" smtClean="0">
                <a:solidFill>
                  <a:schemeClr val="tx1"/>
                </a:solidFill>
                <a:effectLst/>
                <a:latin typeface="+mn-lt"/>
                <a:ea typeface="+mn-ea"/>
                <a:cs typeface="+mn-cs"/>
              </a:rPr>
              <a:t>dNet</a:t>
            </a:r>
            <a:r>
              <a:rPr lang="en-US" sz="1200" kern="1200" dirty="0" smtClean="0">
                <a:solidFill>
                  <a:schemeClr val="tx1"/>
                </a:solidFill>
                <a:effectLst/>
                <a:latin typeface="+mn-lt"/>
                <a:ea typeface="+mn-ea"/>
                <a:cs typeface="+mn-cs"/>
              </a:rPr>
              <a:t>")</a:t>
            </a:r>
            <a:endParaRPr lang="en-US" dirty="0" smtClean="0"/>
          </a:p>
          <a:p>
            <a:r>
              <a:rPr lang="en-US" sz="1200" kern="1200" dirty="0" err="1" smtClean="0">
                <a:solidFill>
                  <a:schemeClr val="tx1"/>
                </a:solidFill>
                <a:effectLst/>
                <a:latin typeface="+mn-lt"/>
                <a:ea typeface="+mn-ea"/>
                <a:cs typeface="+mn-cs"/>
              </a:rPr>
              <a:t>Metazoa</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后生动物</a:t>
            </a:r>
            <a:r>
              <a:rPr lang="en-US" sz="1200" kern="1200" dirty="0" smtClean="0">
                <a:solidFill>
                  <a:schemeClr val="tx1"/>
                </a:solidFill>
                <a:effectLst/>
                <a:latin typeface="+mn-lt"/>
                <a:ea typeface="+mn-ea"/>
                <a:cs typeface="+mn-cs"/>
              </a:rPr>
              <a:t>)</a:t>
            </a:r>
            <a:r>
              <a:rPr lang="en-US" dirty="0" smtClean="0">
                <a:effectLst/>
              </a:rPr>
              <a:t>   </a:t>
            </a:r>
            <a:r>
              <a:rPr lang="en-US" sz="1200" kern="1200" dirty="0" err="1" smtClean="0">
                <a:solidFill>
                  <a:schemeClr val="tx1"/>
                </a:solidFill>
                <a:effectLst/>
                <a:latin typeface="+mn-lt"/>
                <a:ea typeface="+mn-ea"/>
                <a:cs typeface="+mn-cs"/>
              </a:rPr>
              <a:t>Deuterostomia</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新口动物</a:t>
            </a:r>
            <a:r>
              <a:rPr lang="en-US" sz="1200" kern="1200" dirty="0" smtClean="0">
                <a:solidFill>
                  <a:schemeClr val="tx1"/>
                </a:solidFill>
                <a:effectLst/>
                <a:latin typeface="+mn-lt"/>
                <a:ea typeface="+mn-ea"/>
                <a:cs typeface="+mn-cs"/>
              </a:rPr>
              <a:t>)</a:t>
            </a:r>
            <a:r>
              <a:rPr lang="en-US" dirty="0" smtClean="0">
                <a:effectLst/>
              </a:rPr>
              <a:t> </a:t>
            </a:r>
          </a:p>
          <a:p>
            <a:pPr lvl="0"/>
            <a:r>
              <a:rPr lang="en-US" sz="1200" b="1" kern="1200" dirty="0" smtClean="0">
                <a:solidFill>
                  <a:schemeClr val="tx1"/>
                </a:solidFill>
                <a:effectLst/>
                <a:latin typeface="+mn-lt"/>
                <a:ea typeface="+mn-ea"/>
                <a:cs typeface="+mn-cs"/>
              </a:rPr>
              <a:t>core-net</a:t>
            </a:r>
            <a:r>
              <a:rPr lang="zh-CN" altLang="en-US" sz="1200" b="1" kern="1200" dirty="0" smtClean="0">
                <a:solidFill>
                  <a:schemeClr val="tx1"/>
                </a:solidFill>
                <a:effectLst/>
                <a:latin typeface="+mn-lt"/>
                <a:ea typeface="+mn-ea"/>
                <a:cs typeface="+mn-cs"/>
              </a:rPr>
              <a:t>基因集进化相关性分析</a:t>
            </a:r>
            <a:endParaRPr lang="en-US" sz="1200" b="1"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由于</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基因集控制着癌症病人的生存期，有必要对</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基因集进行进化溯源。基于</a:t>
            </a:r>
            <a:r>
              <a:rPr lang="en-US" sz="1200" kern="1200" dirty="0" err="1" smtClean="0">
                <a:solidFill>
                  <a:schemeClr val="tx1"/>
                </a:solidFill>
                <a:effectLst/>
                <a:latin typeface="+mn-lt"/>
                <a:ea typeface="+mn-ea"/>
                <a:cs typeface="+mn-cs"/>
              </a:rPr>
              <a:t>sTOL</a:t>
            </a:r>
            <a:r>
              <a:rPr lang="zh-CN" altLang="en-US" sz="1200" kern="1200" dirty="0" smtClean="0">
                <a:solidFill>
                  <a:schemeClr val="tx1"/>
                </a:solidFill>
                <a:effectLst/>
                <a:latin typeface="+mn-lt"/>
                <a:ea typeface="+mn-ea"/>
                <a:cs typeface="+mn-cs"/>
              </a:rPr>
              <a:t>树进行</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基因集的物种起源定位，某个基因第一次出现的祖先决定了该基因的年龄。分析发现，半数</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基因创建于动物</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真菌分界线</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后鞭毛生物，</a:t>
            </a:r>
            <a:r>
              <a:rPr lang="en-US" sz="1200" kern="1200" dirty="0" err="1" smtClean="0">
                <a:solidFill>
                  <a:schemeClr val="tx1"/>
                </a:solidFill>
                <a:effectLst/>
                <a:latin typeface="+mn-lt"/>
                <a:ea typeface="+mn-ea"/>
                <a:cs typeface="+mn-cs"/>
              </a:rPr>
              <a:t>Opisthokonta</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或更早，</a:t>
            </a:r>
            <a:r>
              <a:rPr lang="en-US" sz="1200" kern="1200" dirty="0" smtClean="0">
                <a:solidFill>
                  <a:schemeClr val="tx1"/>
                </a:solidFill>
                <a:effectLst/>
                <a:latin typeface="+mn-lt"/>
                <a:ea typeface="+mn-ea"/>
                <a:cs typeface="+mn-cs"/>
              </a:rPr>
              <a:t>65%</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基因创建于动物祖先</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Metazoa</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后生动物</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或更早，高达</a:t>
            </a:r>
            <a:r>
              <a:rPr lang="en-US" sz="1200" kern="1200" dirty="0" smtClean="0">
                <a:solidFill>
                  <a:schemeClr val="tx1"/>
                </a:solidFill>
                <a:effectLst/>
                <a:latin typeface="+mn-lt"/>
                <a:ea typeface="+mn-ea"/>
                <a:cs typeface="+mn-cs"/>
              </a:rPr>
              <a:t>83%</a:t>
            </a:r>
            <a:r>
              <a:rPr lang="zh-CN" altLang="en-US" sz="1200" kern="1200" dirty="0" smtClean="0">
                <a:solidFill>
                  <a:schemeClr val="tx1"/>
                </a:solidFill>
                <a:effectLst/>
                <a:latin typeface="+mn-lt"/>
                <a:ea typeface="+mn-ea"/>
                <a:cs typeface="+mn-cs"/>
              </a:rPr>
              <a:t>的</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基因创建于人类祖先</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Deuterostomia</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新口动物</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或更早。为了检验每个生存基因的溯源时间不是随机的，以每个祖先的基因集为背景进行了富集分析，结果证明了生存基因出现时间的非随机性并且倾向首次创建于</a:t>
            </a:r>
            <a:r>
              <a:rPr lang="en-US" sz="1200" kern="1200" dirty="0" err="1" smtClean="0">
                <a:solidFill>
                  <a:schemeClr val="tx1"/>
                </a:solidFill>
                <a:effectLst/>
                <a:latin typeface="+mn-lt"/>
                <a:ea typeface="+mn-ea"/>
                <a:cs typeface="+mn-cs"/>
              </a:rPr>
              <a:t>Metazoa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Deuterostomia</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 Chordata(</a:t>
            </a:r>
            <a:r>
              <a:rPr lang="zh-CN" altLang="en-US" sz="1200" kern="1200" dirty="0" smtClean="0">
                <a:solidFill>
                  <a:schemeClr val="tx1"/>
                </a:solidFill>
                <a:effectLst/>
                <a:latin typeface="+mn-lt"/>
                <a:ea typeface="+mn-ea"/>
                <a:cs typeface="+mn-cs"/>
              </a:rPr>
              <a:t>脊索动物类</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这三个祖先</a:t>
            </a:r>
            <a:r>
              <a:rPr lang="en-US" sz="1200" kern="1200" dirty="0" smtClean="0">
                <a:solidFill>
                  <a:schemeClr val="tx1"/>
                </a:solidFill>
                <a:effectLst/>
                <a:latin typeface="+mn-lt"/>
                <a:ea typeface="+mn-ea"/>
                <a:cs typeface="+mn-cs"/>
              </a:rPr>
              <a:t>(FDR&lt;0.05)</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通过</a:t>
            </a:r>
            <a:r>
              <a:rPr lang="en-US" sz="1200" kern="1200" dirty="0" smtClean="0">
                <a:solidFill>
                  <a:schemeClr val="tx1"/>
                </a:solidFill>
                <a:effectLst/>
                <a:latin typeface="+mn-lt"/>
                <a:ea typeface="+mn-ea"/>
                <a:cs typeface="+mn-cs"/>
              </a:rPr>
              <a:t>Figure8</a:t>
            </a:r>
            <a:r>
              <a:rPr lang="zh-CN" altLang="en-US" sz="1200" kern="1200" dirty="0" smtClean="0">
                <a:solidFill>
                  <a:schemeClr val="tx1"/>
                </a:solidFill>
                <a:effectLst/>
                <a:latin typeface="+mn-lt"/>
                <a:ea typeface="+mn-ea"/>
                <a:cs typeface="+mn-cs"/>
              </a:rPr>
              <a:t>同时对</a:t>
            </a:r>
            <a:r>
              <a:rPr lang="en-US" sz="1200" kern="1200" dirty="0" smtClean="0">
                <a:solidFill>
                  <a:schemeClr val="tx1"/>
                </a:solidFill>
                <a:effectLst/>
                <a:latin typeface="+mn-lt"/>
                <a:ea typeface="+mn-ea"/>
                <a:cs typeface="+mn-cs"/>
              </a:rPr>
              <a:t>core-net</a:t>
            </a:r>
            <a:r>
              <a:rPr lang="zh-CN" altLang="en-US" sz="1200" kern="1200" dirty="0" smtClean="0">
                <a:solidFill>
                  <a:schemeClr val="tx1"/>
                </a:solidFill>
                <a:effectLst/>
                <a:latin typeface="+mn-lt"/>
                <a:ea typeface="+mn-ea"/>
                <a:cs typeface="+mn-cs"/>
              </a:rPr>
              <a:t>基因的溯源祖先及其在各个癌种中的突变频率进行展示发现，起源于</a:t>
            </a:r>
            <a:r>
              <a:rPr lang="en-US" sz="1200" kern="1200" dirty="0" err="1" smtClean="0">
                <a:solidFill>
                  <a:schemeClr val="tx1"/>
                </a:solidFill>
                <a:effectLst/>
                <a:latin typeface="+mn-lt"/>
                <a:ea typeface="+mn-ea"/>
                <a:cs typeface="+mn-cs"/>
              </a:rPr>
              <a:t>Deuterostomia</a:t>
            </a:r>
            <a:r>
              <a:rPr lang="zh-CN" altLang="en-US" sz="1200" kern="1200" dirty="0" smtClean="0">
                <a:solidFill>
                  <a:schemeClr val="tx1"/>
                </a:solidFill>
                <a:effectLst/>
                <a:latin typeface="+mn-lt"/>
                <a:ea typeface="+mn-ea"/>
                <a:cs typeface="+mn-cs"/>
              </a:rPr>
              <a:t>的基因倾向于在各个癌种中具有突变频率均一性。为了验证这一发现，对不同溯源祖先包含的生存基因集进行肿瘤间突变频率均一性分析发现，起源于</a:t>
            </a:r>
            <a:r>
              <a:rPr lang="en-US" sz="1200" kern="1200" dirty="0" err="1" smtClean="0">
                <a:solidFill>
                  <a:schemeClr val="tx1"/>
                </a:solidFill>
                <a:effectLst/>
                <a:latin typeface="+mn-lt"/>
                <a:ea typeface="+mn-ea"/>
                <a:cs typeface="+mn-cs"/>
              </a:rPr>
              <a:t>Deuterostomia</a:t>
            </a:r>
            <a:r>
              <a:rPr lang="zh-CN" altLang="en-US" sz="1200" kern="1200" dirty="0" smtClean="0">
                <a:solidFill>
                  <a:schemeClr val="tx1"/>
                </a:solidFill>
                <a:effectLst/>
                <a:latin typeface="+mn-lt"/>
                <a:ea typeface="+mn-ea"/>
                <a:cs typeface="+mn-cs"/>
              </a:rPr>
              <a:t>的生存基因与起源于更早祖先的生存基因相比，在肿瘤间突变频率均一性的分布上存在显著差异</a:t>
            </a:r>
            <a:r>
              <a:rPr lang="en-US" sz="1200" kern="1200" dirty="0" smtClean="0">
                <a:solidFill>
                  <a:schemeClr val="tx1"/>
                </a:solidFill>
                <a:effectLst/>
                <a:latin typeface="+mn-lt"/>
                <a:ea typeface="+mn-ea"/>
                <a:cs typeface="+mn-cs"/>
              </a:rPr>
              <a:t>(Figure 9A, KS tests; P = 6.5e-3)</a:t>
            </a:r>
            <a:r>
              <a:rPr lang="zh-CN" altLang="en-US" sz="1200" kern="1200" dirty="0" smtClean="0">
                <a:solidFill>
                  <a:schemeClr val="tx1"/>
                </a:solidFill>
                <a:effectLst/>
                <a:latin typeface="+mn-lt"/>
                <a:ea typeface="+mn-ea"/>
                <a:cs typeface="+mn-cs"/>
              </a:rPr>
              <a:t>，并且起源于</a:t>
            </a:r>
            <a:r>
              <a:rPr lang="en-US" sz="1200" kern="1200" dirty="0" err="1" smtClean="0">
                <a:solidFill>
                  <a:schemeClr val="tx1"/>
                </a:solidFill>
                <a:effectLst/>
                <a:latin typeface="+mn-lt"/>
                <a:ea typeface="+mn-ea"/>
                <a:cs typeface="+mn-cs"/>
              </a:rPr>
              <a:t>Deuterostomia</a:t>
            </a:r>
            <a:r>
              <a:rPr lang="zh-CN" altLang="en-US" sz="1200" kern="1200" dirty="0" smtClean="0">
                <a:solidFill>
                  <a:schemeClr val="tx1"/>
                </a:solidFill>
                <a:effectLst/>
                <a:latin typeface="+mn-lt"/>
                <a:ea typeface="+mn-ea"/>
                <a:cs typeface="+mn-cs"/>
              </a:rPr>
              <a:t>的生存基因与起源于</a:t>
            </a:r>
            <a:r>
              <a:rPr lang="en-US" sz="1200" kern="1200" dirty="0" err="1" smtClean="0">
                <a:solidFill>
                  <a:schemeClr val="tx1"/>
                </a:solidFill>
                <a:effectLst/>
                <a:latin typeface="+mn-lt"/>
                <a:ea typeface="+mn-ea"/>
                <a:cs typeface="+mn-cs"/>
              </a:rPr>
              <a:t>Deuterostomia</a:t>
            </a:r>
            <a:r>
              <a:rPr lang="zh-CN" altLang="en-US" sz="1200" kern="1200" dirty="0" smtClean="0">
                <a:solidFill>
                  <a:schemeClr val="tx1"/>
                </a:solidFill>
                <a:effectLst/>
                <a:latin typeface="+mn-lt"/>
                <a:ea typeface="+mn-ea"/>
                <a:cs typeface="+mn-cs"/>
              </a:rPr>
              <a:t>之后祖先的生存基因相比，在肿瘤间突变频率均一性的分布上不存在显著差异</a:t>
            </a:r>
            <a:r>
              <a:rPr lang="en-US" sz="1200" kern="1200" dirty="0" smtClean="0">
                <a:solidFill>
                  <a:schemeClr val="tx1"/>
                </a:solidFill>
                <a:effectLst/>
                <a:latin typeface="+mn-lt"/>
                <a:ea typeface="+mn-ea"/>
                <a:cs typeface="+mn-cs"/>
              </a:rPr>
              <a:t>(Figure 9A, KS tests; P = 0.21)</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Figure 9B </a:t>
            </a:r>
            <a:r>
              <a:rPr lang="zh-CN" altLang="en-US" sz="1200" kern="1200" dirty="0" smtClean="0">
                <a:solidFill>
                  <a:schemeClr val="tx1"/>
                </a:solidFill>
                <a:effectLst/>
                <a:latin typeface="+mn-lt"/>
                <a:ea typeface="+mn-ea"/>
                <a:cs typeface="+mn-cs"/>
              </a:rPr>
              <a:t>对生存基因的突变均一性、溯源祖先和连接度</a:t>
            </a:r>
            <a:r>
              <a:rPr lang="en-US" sz="1200" kern="1200" dirty="0" smtClean="0">
                <a:solidFill>
                  <a:schemeClr val="tx1"/>
                </a:solidFill>
                <a:effectLst/>
                <a:latin typeface="+mn-lt"/>
                <a:ea typeface="+mn-ea"/>
                <a:cs typeface="+mn-cs"/>
              </a:rPr>
              <a:t>(degree)</a:t>
            </a:r>
            <a:r>
              <a:rPr lang="zh-CN" altLang="en-US" sz="1200" kern="1200" dirty="0" smtClean="0">
                <a:solidFill>
                  <a:schemeClr val="tx1"/>
                </a:solidFill>
                <a:effectLst/>
                <a:latin typeface="+mn-lt"/>
                <a:ea typeface="+mn-ea"/>
                <a:cs typeface="+mn-cs"/>
              </a:rPr>
              <a:t>进行了全面展示，从中可以发现起源于</a:t>
            </a:r>
            <a:r>
              <a:rPr lang="en-US" sz="1200" kern="1200" dirty="0" err="1" smtClean="0">
                <a:solidFill>
                  <a:schemeClr val="tx1"/>
                </a:solidFill>
                <a:effectLst/>
                <a:latin typeface="+mn-lt"/>
                <a:ea typeface="+mn-ea"/>
                <a:cs typeface="+mn-cs"/>
              </a:rPr>
              <a:t>Deuterostomia</a:t>
            </a:r>
            <a:r>
              <a:rPr lang="zh-CN" altLang="en-US" sz="1200" kern="1200" dirty="0" smtClean="0">
                <a:solidFill>
                  <a:schemeClr val="tx1"/>
                </a:solidFill>
                <a:effectLst/>
                <a:latin typeface="+mn-lt"/>
                <a:ea typeface="+mn-ea"/>
                <a:cs typeface="+mn-cs"/>
              </a:rPr>
              <a:t>的基因和起源于其他祖先的基因的节点连接度显著不同。</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之前的癌症基因进化溯源分析报导过</a:t>
            </a:r>
            <a:r>
              <a:rPr lang="en-US" sz="1200" kern="1200" dirty="0" err="1" smtClean="0">
                <a:solidFill>
                  <a:schemeClr val="tx1"/>
                </a:solidFill>
                <a:effectLst/>
                <a:latin typeface="+mn-lt"/>
                <a:ea typeface="+mn-ea"/>
                <a:cs typeface="+mn-cs"/>
              </a:rPr>
              <a:t>Metazoa</a:t>
            </a:r>
            <a:r>
              <a:rPr lang="zh-CN" altLang="en-US" sz="1200" kern="1200" dirty="0" smtClean="0">
                <a:solidFill>
                  <a:schemeClr val="tx1"/>
                </a:solidFill>
                <a:effectLst/>
                <a:latin typeface="+mn-lt"/>
                <a:ea typeface="+mn-ea"/>
                <a:cs typeface="+mn-cs"/>
              </a:rPr>
              <a:t>对于原癌基因和肿瘤抑癌基因出现的重要性，与本文研究相一致：许多癌症患者的生存基因首次创建于</a:t>
            </a:r>
            <a:r>
              <a:rPr lang="en-US" sz="1200" kern="1200" dirty="0" err="1" smtClean="0">
                <a:solidFill>
                  <a:schemeClr val="tx1"/>
                </a:solidFill>
                <a:effectLst/>
                <a:latin typeface="+mn-lt"/>
                <a:ea typeface="+mn-ea"/>
                <a:cs typeface="+mn-cs"/>
              </a:rPr>
              <a:t>Metazoa</a:t>
            </a:r>
            <a:r>
              <a:rPr lang="zh-CN" altLang="en-US" sz="1200" kern="1200" dirty="0" smtClean="0">
                <a:solidFill>
                  <a:schemeClr val="tx1"/>
                </a:solidFill>
                <a:effectLst/>
                <a:latin typeface="+mn-lt"/>
                <a:ea typeface="+mn-ea"/>
                <a:cs typeface="+mn-cs"/>
              </a:rPr>
              <a:t>。除此之外，本文研究发现更晚出现的</a:t>
            </a:r>
            <a:r>
              <a:rPr lang="en-US" sz="1200" kern="1200" dirty="0" err="1" smtClean="0">
                <a:solidFill>
                  <a:schemeClr val="tx1"/>
                </a:solidFill>
                <a:effectLst/>
                <a:latin typeface="+mn-lt"/>
                <a:ea typeface="+mn-ea"/>
                <a:cs typeface="+mn-cs"/>
              </a:rPr>
              <a:t>Deuterostomia</a:t>
            </a:r>
            <a:r>
              <a:rPr lang="zh-CN" altLang="en-US" sz="1200" kern="1200" dirty="0" smtClean="0">
                <a:solidFill>
                  <a:schemeClr val="tx1"/>
                </a:solidFill>
                <a:effectLst/>
                <a:latin typeface="+mn-lt"/>
                <a:ea typeface="+mn-ea"/>
                <a:cs typeface="+mn-cs"/>
              </a:rPr>
              <a:t>在塑造癌症患者生存期相关基因方面有重要进化意义。本文研究为癌症进化分析增加了一个新的视角：生存期相关。癌症生存期相关的基因在</a:t>
            </a:r>
            <a:r>
              <a:rPr lang="en-US" sz="1200" kern="1200" dirty="0" err="1" smtClean="0">
                <a:solidFill>
                  <a:schemeClr val="tx1"/>
                </a:solidFill>
                <a:effectLst/>
                <a:latin typeface="+mn-lt"/>
                <a:ea typeface="+mn-ea"/>
                <a:cs typeface="+mn-cs"/>
              </a:rPr>
              <a:t>Metazoa</a:t>
            </a:r>
            <a:r>
              <a:rPr lang="zh-CN" altLang="en-US" sz="1200" kern="1200" dirty="0" smtClean="0">
                <a:solidFill>
                  <a:schemeClr val="tx1"/>
                </a:solidFill>
                <a:effectLst/>
                <a:latin typeface="+mn-lt"/>
                <a:ea typeface="+mn-ea"/>
                <a:cs typeface="+mn-cs"/>
              </a:rPr>
              <a:t>之后持续出现在</a:t>
            </a:r>
            <a:r>
              <a:rPr lang="en-US" sz="1200" kern="1200" dirty="0" err="1" smtClean="0">
                <a:solidFill>
                  <a:schemeClr val="tx1"/>
                </a:solidFill>
                <a:effectLst/>
                <a:latin typeface="+mn-lt"/>
                <a:ea typeface="+mn-ea"/>
                <a:cs typeface="+mn-cs"/>
              </a:rPr>
              <a:t>Deuterostomia</a:t>
            </a:r>
            <a:r>
              <a:rPr lang="zh-CN" altLang="en-US" sz="1200" kern="1200" dirty="0" smtClean="0">
                <a:solidFill>
                  <a:schemeClr val="tx1"/>
                </a:solidFill>
                <a:effectLst/>
                <a:latin typeface="+mn-lt"/>
                <a:ea typeface="+mn-ea"/>
                <a:cs typeface="+mn-cs"/>
              </a:rPr>
              <a:t>中并非巧合。</a:t>
            </a:r>
            <a:r>
              <a:rPr lang="en-US" sz="1200" kern="1200" dirty="0" err="1" smtClean="0">
                <a:solidFill>
                  <a:schemeClr val="tx1"/>
                </a:solidFill>
                <a:effectLst/>
                <a:latin typeface="+mn-lt"/>
                <a:ea typeface="+mn-ea"/>
                <a:cs typeface="+mn-cs"/>
              </a:rPr>
              <a:t>Deuterostomia</a:t>
            </a:r>
            <a:r>
              <a:rPr lang="zh-CN" altLang="en-US" sz="1200" kern="1200" dirty="0" smtClean="0">
                <a:solidFill>
                  <a:schemeClr val="tx1"/>
                </a:solidFill>
                <a:effectLst/>
                <a:latin typeface="+mn-lt"/>
                <a:ea typeface="+mn-ea"/>
                <a:cs typeface="+mn-cs"/>
              </a:rPr>
              <a:t>以其决定细胞命运的可塑性著称，这一特性在</a:t>
            </a:r>
            <a:r>
              <a:rPr lang="en-US" sz="1200" kern="1200" dirty="0" err="1" smtClean="0">
                <a:solidFill>
                  <a:schemeClr val="tx1"/>
                </a:solidFill>
                <a:effectLst/>
                <a:latin typeface="+mn-lt"/>
                <a:ea typeface="+mn-ea"/>
                <a:cs typeface="+mn-cs"/>
              </a:rPr>
              <a:t>Deuterostomi</a:t>
            </a:r>
            <a:r>
              <a:rPr lang="zh-CN" altLang="en-US" sz="1200" kern="1200" dirty="0" smtClean="0">
                <a:solidFill>
                  <a:schemeClr val="tx1"/>
                </a:solidFill>
                <a:effectLst/>
                <a:latin typeface="+mn-lt"/>
                <a:ea typeface="+mn-ea"/>
                <a:cs typeface="+mn-cs"/>
              </a:rPr>
              <a:t>之前的祖先中未曾出现。对</a:t>
            </a:r>
            <a:r>
              <a:rPr lang="en-US" sz="1200" kern="1200" dirty="0" err="1" smtClean="0">
                <a:solidFill>
                  <a:schemeClr val="tx1"/>
                </a:solidFill>
                <a:effectLst/>
                <a:latin typeface="+mn-lt"/>
                <a:ea typeface="+mn-ea"/>
                <a:cs typeface="+mn-cs"/>
              </a:rPr>
              <a:t>Deuterostomia</a:t>
            </a:r>
            <a:r>
              <a:rPr lang="zh-CN" altLang="en-US" sz="1200" kern="1200" dirty="0" smtClean="0">
                <a:solidFill>
                  <a:schemeClr val="tx1"/>
                </a:solidFill>
                <a:effectLst/>
                <a:latin typeface="+mn-lt"/>
                <a:ea typeface="+mn-ea"/>
                <a:cs typeface="+mn-cs"/>
              </a:rPr>
              <a:t>具有这一特性最保守的解释：许多广泛影响细胞命运的高频突变基因首次在该物种中得到创建。创建于</a:t>
            </a:r>
            <a:r>
              <a:rPr lang="en-US" sz="1200" kern="1200" dirty="0" err="1" smtClean="0">
                <a:solidFill>
                  <a:schemeClr val="tx1"/>
                </a:solidFill>
                <a:effectLst/>
                <a:latin typeface="+mn-lt"/>
                <a:ea typeface="+mn-ea"/>
                <a:cs typeface="+mn-cs"/>
              </a:rPr>
              <a:t>Deuterostomia</a:t>
            </a:r>
            <a:r>
              <a:rPr lang="zh-CN" altLang="en-US" sz="1200" kern="1200" dirty="0" smtClean="0">
                <a:solidFill>
                  <a:schemeClr val="tx1"/>
                </a:solidFill>
                <a:effectLst/>
                <a:latin typeface="+mn-lt"/>
                <a:ea typeface="+mn-ea"/>
                <a:cs typeface="+mn-cs"/>
              </a:rPr>
              <a:t>的生存基因对癌症病人生存期有着重要的影响，一方面由于其广泛突变于多个不同细胞</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癌种，另一方面由于其进化上的必要性。这些基因有一些得到了广泛研究，像</a:t>
            </a:r>
            <a:r>
              <a:rPr lang="en-US" sz="1200" kern="1200" dirty="0" smtClean="0">
                <a:solidFill>
                  <a:schemeClr val="tx1"/>
                </a:solidFill>
                <a:effectLst/>
                <a:latin typeface="+mn-lt"/>
                <a:ea typeface="+mn-ea"/>
                <a:cs typeface="+mn-cs"/>
              </a:rPr>
              <a:t>TP53</a:t>
            </a:r>
            <a:r>
              <a:rPr lang="zh-CN" altLang="en-US" sz="1200" kern="1200" dirty="0" smtClean="0">
                <a:solidFill>
                  <a:schemeClr val="tx1"/>
                </a:solidFill>
                <a:effectLst/>
                <a:latin typeface="+mn-lt"/>
                <a:ea typeface="+mn-ea"/>
                <a:cs typeface="+mn-cs"/>
              </a:rPr>
              <a:t>及其降解物</a:t>
            </a:r>
            <a:r>
              <a:rPr lang="en-US" sz="1200" kern="1200" dirty="0" smtClean="0">
                <a:solidFill>
                  <a:schemeClr val="tx1"/>
                </a:solidFill>
                <a:effectLst/>
                <a:latin typeface="+mn-lt"/>
                <a:ea typeface="+mn-ea"/>
                <a:cs typeface="+mn-cs"/>
              </a:rPr>
              <a:t>HUWE1</a:t>
            </a:r>
            <a:r>
              <a:rPr lang="zh-CN" altLang="en-US" sz="1200" kern="1200" dirty="0" smtClean="0">
                <a:solidFill>
                  <a:schemeClr val="tx1"/>
                </a:solidFill>
                <a:effectLst/>
                <a:latin typeface="+mn-lt"/>
                <a:ea typeface="+mn-ea"/>
                <a:cs typeface="+mn-cs"/>
              </a:rPr>
              <a:t>，蛋白</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酪氨酸激酶信号</a:t>
            </a:r>
            <a:r>
              <a:rPr lang="en-US" sz="1200" kern="1200" dirty="0" smtClean="0">
                <a:solidFill>
                  <a:schemeClr val="tx1"/>
                </a:solidFill>
                <a:effectLst/>
                <a:latin typeface="+mn-lt"/>
                <a:ea typeface="+mn-ea"/>
                <a:cs typeface="+mn-cs"/>
              </a:rPr>
              <a:t>(EPHA1</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EPHA3)</a:t>
            </a:r>
            <a:r>
              <a:rPr lang="zh-CN" altLang="en-US" sz="1200" kern="1200" dirty="0" smtClean="0">
                <a:solidFill>
                  <a:schemeClr val="tx1"/>
                </a:solidFill>
                <a:effectLst/>
                <a:latin typeface="+mn-lt"/>
                <a:ea typeface="+mn-ea"/>
                <a:cs typeface="+mn-cs"/>
              </a:rPr>
              <a:t>，而其他基因像</a:t>
            </a:r>
            <a:r>
              <a:rPr lang="en-US" sz="1200" kern="1200" dirty="0" smtClean="0">
                <a:solidFill>
                  <a:schemeClr val="tx1"/>
                </a:solidFill>
                <a:effectLst/>
                <a:latin typeface="+mn-lt"/>
                <a:ea typeface="+mn-ea"/>
                <a:cs typeface="+mn-cs"/>
              </a:rPr>
              <a:t>PTK2</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VAV1</a:t>
            </a:r>
            <a:r>
              <a:rPr lang="zh-CN" altLang="en-US" sz="1200" kern="1200" dirty="0" smtClean="0">
                <a:solidFill>
                  <a:schemeClr val="tx1"/>
                </a:solidFill>
                <a:effectLst/>
                <a:latin typeface="+mn-lt"/>
                <a:ea typeface="+mn-ea"/>
                <a:cs typeface="+mn-cs"/>
              </a:rPr>
              <a:t>则研究的较少，本研究揭示这些基因对癌症研究的意义远大于当前的认识。</a:t>
            </a:r>
            <a:endParaRPr lang="en-US" sz="1200" kern="1200" dirty="0" smtClean="0">
              <a:solidFill>
                <a:schemeClr val="tx1"/>
              </a:solidFill>
              <a:effectLst/>
              <a:latin typeface="+mn-lt"/>
              <a:ea typeface="+mn-ea"/>
              <a:cs typeface="+mn-cs"/>
            </a:endParaRP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147912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2D8B7E61-EC5A-4597-A9B3-7B7271614795}" type="datetimeFigureOut">
              <a:rPr lang="zh-CN" altLang="en-US" smtClean="0"/>
              <a:t>19/5/5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D8B7E61-EC5A-4597-A9B3-7B7271614795}" type="datetimeFigureOut">
              <a:rPr lang="zh-CN" altLang="en-US" smtClean="0"/>
              <a:t>19/5/5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D8B7E61-EC5A-4597-A9B3-7B7271614795}" type="datetimeFigureOut">
              <a:rPr lang="zh-CN" altLang="en-US" smtClean="0"/>
              <a:t>19/5/5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D8B7E61-EC5A-4597-A9B3-7B7271614795}" type="datetimeFigureOut">
              <a:rPr lang="zh-CN" altLang="en-US" smtClean="0"/>
              <a:t>19/5/5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2D8B7E61-EC5A-4597-A9B3-7B7271614795}" type="datetimeFigureOut">
              <a:rPr lang="zh-CN" altLang="en-US" smtClean="0"/>
              <a:t>19/5/5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D8B7E61-EC5A-4597-A9B3-7B7271614795}" type="datetimeFigureOut">
              <a:rPr lang="zh-CN" altLang="en-US" smtClean="0"/>
              <a:t>19/5/5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D8B7E61-EC5A-4597-A9B3-7B7271614795}" type="datetimeFigureOut">
              <a:rPr lang="zh-CN" altLang="en-US" smtClean="0"/>
              <a:t>19/5/5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D8B7E61-EC5A-4597-A9B3-7B7271614795}" type="datetimeFigureOut">
              <a:rPr lang="zh-CN" altLang="en-US" smtClean="0"/>
              <a:t>19/5/5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8B7E61-EC5A-4597-A9B3-7B7271614795}" type="datetimeFigureOut">
              <a:rPr lang="zh-CN" altLang="en-US" smtClean="0"/>
              <a:t>19/5/5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2D8B7E61-EC5A-4597-A9B3-7B7271614795}" type="datetimeFigureOut">
              <a:rPr lang="zh-CN" altLang="en-US" smtClean="0"/>
              <a:t>19/5/5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2D8B7E61-EC5A-4597-A9B3-7B7271614795}" type="datetimeFigureOut">
              <a:rPr lang="zh-CN" altLang="en-US" smtClean="0"/>
              <a:t>19/5/5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8B7E61-EC5A-4597-A9B3-7B7271614795}" type="datetimeFigureOut">
              <a:rPr lang="zh-CN" altLang="en-US" smtClean="0"/>
              <a:t>19/5/5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DDF12D-ABEE-4854-8994-B8B961F5CB4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hyperlink" Target="http://supfam.org/dnet/demo-TCGA.html"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noChangeArrowheads="1"/>
          </p:cNvSpPr>
          <p:nvPr>
            <p:ph type="ctrTitle"/>
          </p:nvPr>
        </p:nvSpPr>
        <p:spPr/>
        <p:txBody>
          <a:bodyPr/>
          <a:lstStyle/>
          <a:p>
            <a:endParaRPr kumimoji="0" lang="zh-CN" altLang="en-US">
              <a:latin typeface="Arial" panose="020B0604020202020204" pitchFamily="34" charset="0"/>
              <a:ea typeface="宋体" panose="02010600030101010101" pitchFamily="2" charset="-122"/>
              <a:cs typeface="宋体" panose="02010600030101010101" pitchFamily="2" charset="-122"/>
            </a:endParaRPr>
          </a:p>
        </p:txBody>
      </p:sp>
      <p:sp>
        <p:nvSpPr>
          <p:cNvPr id="3074" name="Rectangle 3"/>
          <p:cNvSpPr>
            <a:spLocks noGrp="1" noChangeArrowheads="1"/>
          </p:cNvSpPr>
          <p:nvPr>
            <p:ph type="subTitle" idx="1"/>
          </p:nvPr>
        </p:nvSpPr>
        <p:spPr/>
        <p:txBody>
          <a:bodyPr/>
          <a:lstStyle/>
          <a:p>
            <a:endParaRPr kumimoji="0" lang="zh-CN" altLang="en-US">
              <a:latin typeface="Arial" panose="020B0604020202020204" pitchFamily="34" charset="0"/>
              <a:ea typeface="宋体" panose="02010600030101010101" pitchFamily="2" charset="-122"/>
              <a:cs typeface="宋体" panose="02010600030101010101" pitchFamily="2" charset="-122"/>
            </a:endParaRPr>
          </a:p>
        </p:txBody>
      </p:sp>
      <p:pic>
        <p:nvPicPr>
          <p:cNvPr id="3076" name="Picture 3" descr="pp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 y="371404"/>
            <a:ext cx="914400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077" name="标题 5"/>
          <p:cNvSpPr>
            <a:spLocks noGrp="1" noChangeArrowheads="1"/>
          </p:cNvSpPr>
          <p:nvPr/>
        </p:nvSpPr>
        <p:spPr bwMode="auto">
          <a:xfrm>
            <a:off x="685800" y="1844675"/>
            <a:ext cx="7772400" cy="1211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nchor="ctr"/>
          <a:lstStyle/>
          <a:p>
            <a:pPr algn="ctr">
              <a:lnSpc>
                <a:spcPct val="150000"/>
              </a:lnSpc>
              <a:buFontTx/>
              <a:buNone/>
              <a:defRPr/>
            </a:pPr>
            <a:r>
              <a:rPr lang="en-US" altLang="zh-CN" sz="3600" b="1" dirty="0" smtClean="0">
                <a:solidFill>
                  <a:srgbClr val="0070C0"/>
                </a:solidFill>
                <a:latin typeface="STKaiti" charset="-122"/>
                <a:ea typeface="STKaiti" charset="-122"/>
                <a:cs typeface="STKaiti" charset="-122"/>
                <a:sym typeface="Hiragino Sans GB W6" charset="0"/>
              </a:rPr>
              <a:t>1. </a:t>
            </a:r>
            <a:r>
              <a:rPr lang="en-US" altLang="zh-CN" sz="3600" b="1" smtClean="0">
                <a:solidFill>
                  <a:srgbClr val="0070C0"/>
                </a:solidFill>
                <a:latin typeface="STKaiti" charset="-122"/>
                <a:ea typeface="STKaiti" charset="-122"/>
                <a:cs typeface="STKaiti" charset="-122"/>
                <a:sym typeface="Hiragino Sans GB W6" charset="0"/>
              </a:rPr>
              <a:t>GSEA &amp; </a:t>
            </a:r>
            <a:r>
              <a:rPr lang="en-US" altLang="zh-CN" sz="3600" b="1" dirty="0" smtClean="0">
                <a:solidFill>
                  <a:srgbClr val="0070C0"/>
                </a:solidFill>
                <a:latin typeface="STKaiti" charset="-122"/>
                <a:ea typeface="STKaiti" charset="-122"/>
                <a:cs typeface="STKaiti" charset="-122"/>
                <a:sym typeface="Hiragino Sans GB W6" charset="0"/>
              </a:rPr>
              <a:t>GSVA</a:t>
            </a:r>
          </a:p>
          <a:p>
            <a:pPr algn="ctr">
              <a:lnSpc>
                <a:spcPct val="150000"/>
              </a:lnSpc>
              <a:buFontTx/>
              <a:buNone/>
              <a:defRPr/>
            </a:pPr>
            <a:r>
              <a:rPr lang="en-US" altLang="zh-CN" sz="3600" b="1" dirty="0" smtClean="0">
                <a:solidFill>
                  <a:srgbClr val="0070C0"/>
                </a:solidFill>
                <a:latin typeface="STKaiti" charset="-122"/>
                <a:ea typeface="STKaiti" charset="-122"/>
                <a:cs typeface="STKaiti" charset="-122"/>
                <a:sym typeface="Hiragino Sans GB W6" charset="0"/>
              </a:rPr>
              <a:t>2. </a:t>
            </a:r>
            <a:r>
              <a:rPr lang="en-US" altLang="zh-CN" sz="3600" b="1" dirty="0" err="1" smtClean="0">
                <a:solidFill>
                  <a:srgbClr val="0070C0"/>
                </a:solidFill>
                <a:latin typeface="STKaiti" charset="-122"/>
                <a:ea typeface="STKaiti" charset="-122"/>
                <a:cs typeface="STKaiti" charset="-122"/>
                <a:sym typeface="Hiragino Sans GB W6" charset="0"/>
              </a:rPr>
              <a:t>dNet</a:t>
            </a:r>
            <a:endParaRPr lang="zh-CN" altLang="en-US" sz="3600" b="1" dirty="0">
              <a:solidFill>
                <a:srgbClr val="0070C0"/>
              </a:solidFill>
              <a:latin typeface="STKaiti" charset="-122"/>
              <a:ea typeface="STKaiti" charset="-122"/>
              <a:cs typeface="STKaiti" charset="-122"/>
              <a:sym typeface="Hiragino Sans GB W6" charset="0"/>
            </a:endParaRPr>
          </a:p>
        </p:txBody>
      </p:sp>
      <p:sp>
        <p:nvSpPr>
          <p:cNvPr id="3078" name="字幕 6"/>
          <p:cNvSpPr>
            <a:spLocks noGrp="1" noChangeArrowheads="1"/>
          </p:cNvSpPr>
          <p:nvPr/>
        </p:nvSpPr>
        <p:spPr bwMode="auto">
          <a:xfrm>
            <a:off x="685800" y="4271082"/>
            <a:ext cx="8393112"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pPr algn="ctr">
              <a:lnSpc>
                <a:spcPct val="150000"/>
              </a:lnSpc>
              <a:spcBef>
                <a:spcPct val="20000"/>
              </a:spcBef>
              <a:buFontTx/>
              <a:buNone/>
              <a:defRPr/>
            </a:pPr>
            <a:r>
              <a:rPr lang="zh-CN" altLang="en-US" sz="2200" b="1" dirty="0" smtClean="0">
                <a:latin typeface="华文仿宋" panose="02010600040101010101" charset="-122"/>
                <a:ea typeface="华文仿宋" panose="02010600040101010101" charset="-122"/>
                <a:cs typeface="华文仿宋" panose="02010600040101010101" charset="-122"/>
                <a:sym typeface="Hiragino Sans GB W3" charset="0"/>
              </a:rPr>
              <a:t>林丹</a:t>
            </a:r>
            <a:r>
              <a:rPr lang="en-US" altLang="zh-CN" sz="2200" b="1" dirty="0" smtClean="0">
                <a:latin typeface="华文仿宋" panose="02010600040101010101" charset="-122"/>
                <a:ea typeface="华文仿宋" panose="02010600040101010101" charset="-122"/>
                <a:cs typeface="华文仿宋" panose="02010600040101010101" charset="-122"/>
                <a:sym typeface="Hiragino Sans GB W3" charset="0"/>
              </a:rPr>
              <a:t> 2017-12</a:t>
            </a:r>
            <a:endParaRPr lang="zh-CN" altLang="en-US" sz="2200" b="1" dirty="0" smtClean="0">
              <a:latin typeface="华文仿宋" panose="02010600040101010101" charset="-122"/>
              <a:ea typeface="华文仿宋" panose="02010600040101010101" charset="-122"/>
              <a:cs typeface="华文仿宋" panose="02010600040101010101" charset="-122"/>
              <a:sym typeface="Hiragino Sans GB W3"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86080" y="184330"/>
            <a:ext cx="1849120" cy="985519"/>
          </a:xfrm>
        </p:spPr>
        <p:txBody>
          <a:bodyPr>
            <a:normAutofit fontScale="90000"/>
          </a:bodyPr>
          <a:lstStyle/>
          <a:p>
            <a:r>
              <a:rPr lang="en-US" altLang="zh-CN" sz="3600" dirty="0" err="1" smtClean="0">
                <a:solidFill>
                  <a:srgbClr val="0070C0"/>
                </a:solidFill>
                <a:latin typeface="Times New Roman" panose="02020603050405020304" charset="0"/>
                <a:ea typeface="Times New Roman" panose="02020603050405020304" charset="0"/>
                <a:cs typeface="Times New Roman" panose="02020603050405020304" charset="0"/>
              </a:rPr>
              <a:t>dNet</a:t>
            </a:r>
            <a:r>
              <a:rPr lang="en-US" altLang="zh-CN" sz="3600" dirty="0" smtClean="0">
                <a:solidFill>
                  <a:srgbClr val="0070C0"/>
                </a:solidFill>
                <a:latin typeface="Times New Roman" panose="02020603050405020304" charset="0"/>
                <a:ea typeface="Times New Roman" panose="02020603050405020304" charset="0"/>
                <a:cs typeface="Times New Roman" panose="02020603050405020304" charset="0"/>
              </a:rPr>
              <a:t/>
            </a:r>
            <a:br>
              <a:rPr lang="en-US" altLang="zh-CN" sz="3600" dirty="0" smtClean="0">
                <a:solidFill>
                  <a:srgbClr val="0070C0"/>
                </a:solidFill>
                <a:latin typeface="Times New Roman" panose="02020603050405020304" charset="0"/>
                <a:ea typeface="Times New Roman" panose="02020603050405020304" charset="0"/>
                <a:cs typeface="Times New Roman" panose="02020603050405020304" charset="0"/>
              </a:rPr>
            </a:br>
            <a:r>
              <a:rPr lang="en-US" altLang="zh-CN" sz="3100" dirty="0" smtClean="0">
                <a:solidFill>
                  <a:srgbClr val="0070C0"/>
                </a:solidFill>
                <a:latin typeface="Times New Roman" panose="02020603050405020304" charset="0"/>
                <a:ea typeface="Times New Roman" panose="02020603050405020304" charset="0"/>
                <a:cs typeface="Times New Roman" panose="02020603050405020304" charset="0"/>
              </a:rPr>
              <a:t>-</a:t>
            </a:r>
            <a:r>
              <a:rPr lang="en-US" altLang="zh-CN" sz="3100" dirty="0" err="1" smtClean="0">
                <a:solidFill>
                  <a:srgbClr val="0070C0"/>
                </a:solidFill>
                <a:latin typeface="Times New Roman" panose="02020603050405020304" charset="0"/>
                <a:ea typeface="Times New Roman" panose="02020603050405020304" charset="0"/>
                <a:cs typeface="Times New Roman" panose="02020603050405020304" charset="0"/>
              </a:rPr>
              <a:t>dEnricher</a:t>
            </a:r>
            <a:endParaRPr lang="zh-CN" altLang="en-US" sz="3100" dirty="0">
              <a:solidFill>
                <a:srgbClr val="0070C0"/>
              </a:solidFill>
              <a:latin typeface="Times New Roman" panose="02020603050405020304" charset="0"/>
              <a:ea typeface="Times New Roman" panose="02020603050405020304" charset="0"/>
              <a:cs typeface="Times New Roman" panose="0202060305040502030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4286" y="0"/>
            <a:ext cx="5901566" cy="4394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7520" y="4226130"/>
            <a:ext cx="4632960" cy="2631870"/>
          </a:xfrm>
          <a:prstGeom prst="rect">
            <a:avLst/>
          </a:prstGeom>
        </p:spPr>
      </p:pic>
    </p:spTree>
    <p:extLst>
      <p:ext uri="{BB962C8B-B14F-4D97-AF65-F5344CB8AC3E}">
        <p14:creationId xmlns:p14="http://schemas.microsoft.com/office/powerpoint/2010/main" val="8226719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280" y="81280"/>
            <a:ext cx="5581664" cy="3159760"/>
          </a:xfrm>
          <a:prstGeom prst="rect">
            <a:avLst/>
          </a:prstGeom>
        </p:spPr>
      </p:pic>
      <p:pic>
        <p:nvPicPr>
          <p:cNvPr id="5" name="Picture 4" descr="../../../com.tencent.qq/Data/Library/Application%20Support/QQ/Users/985557179/QQ/Temp.db/EA02D5F8-84E9-484B-AC4F-A327AB53B983.png"/>
          <p:cNvPicPr/>
          <p:nvPr/>
        </p:nvPicPr>
        <p:blipFill>
          <a:blip r:embed="rId4">
            <a:extLst>
              <a:ext uri="{28A0092B-C50C-407E-A947-70E740481C1C}">
                <a14:useLocalDpi xmlns:a14="http://schemas.microsoft.com/office/drawing/2010/main" val="0"/>
              </a:ext>
            </a:extLst>
          </a:blip>
          <a:srcRect/>
          <a:stretch>
            <a:fillRect/>
          </a:stretch>
        </p:blipFill>
        <p:spPr bwMode="auto">
          <a:xfrm>
            <a:off x="4031615" y="3241040"/>
            <a:ext cx="4777105" cy="3498850"/>
          </a:xfrm>
          <a:prstGeom prst="rect">
            <a:avLst/>
          </a:prstGeom>
          <a:noFill/>
          <a:ln>
            <a:noFill/>
          </a:ln>
        </p:spPr>
      </p:pic>
      <p:sp>
        <p:nvSpPr>
          <p:cNvPr id="7" name="标题 1"/>
          <p:cNvSpPr txBox="1">
            <a:spLocks/>
          </p:cNvSpPr>
          <p:nvPr/>
        </p:nvSpPr>
        <p:spPr>
          <a:xfrm>
            <a:off x="386080" y="184330"/>
            <a:ext cx="1849120" cy="98551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rgbClr val="0070C0"/>
                </a:solidFill>
                <a:latin typeface="Times New Roman" panose="02020603050405020304" charset="0"/>
                <a:ea typeface="Times New Roman" panose="02020603050405020304" charset="0"/>
                <a:cs typeface="Times New Roman" panose="02020603050405020304" charset="0"/>
              </a:rPr>
              <a:t>dNet</a:t>
            </a:r>
            <a:br>
              <a:rPr lang="en-US" altLang="zh-CN" sz="3600" smtClean="0">
                <a:solidFill>
                  <a:srgbClr val="0070C0"/>
                </a:solidFill>
                <a:latin typeface="Times New Roman" panose="02020603050405020304" charset="0"/>
                <a:ea typeface="Times New Roman" panose="02020603050405020304" charset="0"/>
                <a:cs typeface="Times New Roman" panose="02020603050405020304" charset="0"/>
              </a:rPr>
            </a:br>
            <a:r>
              <a:rPr lang="en-US" altLang="zh-CN" sz="3100" smtClean="0">
                <a:solidFill>
                  <a:srgbClr val="0070C0"/>
                </a:solidFill>
                <a:latin typeface="Times New Roman" panose="02020603050405020304" charset="0"/>
                <a:ea typeface="Times New Roman" panose="02020603050405020304" charset="0"/>
                <a:cs typeface="Times New Roman" panose="02020603050405020304" charset="0"/>
              </a:rPr>
              <a:t>-dEnricher</a:t>
            </a:r>
            <a:endParaRPr lang="zh-CN" altLang="en-US" sz="3100" dirty="0">
              <a:solidFill>
                <a:srgbClr val="0070C0"/>
              </a:solidFill>
              <a:latin typeface="Times New Roman" panose="02020603050405020304" charset="0"/>
              <a:ea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20970935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800" y="1"/>
            <a:ext cx="7781572" cy="733778"/>
          </a:xfrm>
        </p:spPr>
        <p:txBody>
          <a:bodyPr>
            <a:normAutofit/>
          </a:bodyPr>
          <a:lstStyle/>
          <a:p>
            <a:r>
              <a:rPr lang="en-US" altLang="zh-CN" sz="3600" dirty="0" err="1" smtClean="0">
                <a:solidFill>
                  <a:srgbClr val="0070C0"/>
                </a:solidFill>
                <a:latin typeface="Times New Roman" panose="02020603050405020304" charset="0"/>
                <a:ea typeface="Times New Roman" panose="02020603050405020304" charset="0"/>
                <a:cs typeface="Times New Roman" panose="02020603050405020304" charset="0"/>
              </a:rPr>
              <a:t>GSVA+dNet</a:t>
            </a:r>
            <a:endParaRPr lang="zh-CN" altLang="en-US" sz="3600" dirty="0">
              <a:solidFill>
                <a:srgbClr val="0070C0"/>
              </a:solidFill>
              <a:latin typeface="Times New Roman" panose="02020603050405020304" charset="0"/>
              <a:ea typeface="Times New Roman" panose="02020603050405020304" charset="0"/>
              <a:cs typeface="Times New Roman" panose="020206030504050203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3660" y="1"/>
            <a:ext cx="514611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 y="4465321"/>
            <a:ext cx="4224020" cy="1266389"/>
          </a:xfrm>
          <a:prstGeom prst="rect">
            <a:avLst/>
          </a:prstGeom>
        </p:spPr>
      </p:pic>
    </p:spTree>
    <p:extLst>
      <p:ext uri="{BB962C8B-B14F-4D97-AF65-F5344CB8AC3E}">
        <p14:creationId xmlns:p14="http://schemas.microsoft.com/office/powerpoint/2010/main" val="21306003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800" y="1"/>
            <a:ext cx="7781572" cy="733778"/>
          </a:xfrm>
        </p:spPr>
        <p:txBody>
          <a:bodyPr>
            <a:normAutofit/>
          </a:bodyPr>
          <a:lstStyle/>
          <a:p>
            <a:r>
              <a:rPr lang="en-US" altLang="zh-CN" sz="3600" dirty="0" err="1" smtClean="0">
                <a:solidFill>
                  <a:srgbClr val="0070C0"/>
                </a:solidFill>
                <a:latin typeface="Times New Roman" panose="02020603050405020304" charset="0"/>
                <a:ea typeface="Times New Roman" panose="02020603050405020304" charset="0"/>
                <a:cs typeface="Times New Roman" panose="02020603050405020304" charset="0"/>
              </a:rPr>
              <a:t>GSVA+dNet</a:t>
            </a:r>
            <a:endParaRPr lang="zh-CN" altLang="en-US" sz="3600" dirty="0">
              <a:solidFill>
                <a:srgbClr val="0070C0"/>
              </a:solidFill>
              <a:latin typeface="Times New Roman" panose="02020603050405020304" charset="0"/>
              <a:ea typeface="Times New Roman" panose="02020603050405020304" charset="0"/>
              <a:cs typeface="Times New Roman" panose="020206030504050203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1" y="1281071"/>
            <a:ext cx="7355839" cy="50166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880" y="186487"/>
            <a:ext cx="4734560" cy="1094584"/>
          </a:xfrm>
          <a:prstGeom prst="rect">
            <a:avLst/>
          </a:prstGeom>
        </p:spPr>
      </p:pic>
    </p:spTree>
    <p:extLst>
      <p:ext uri="{BB962C8B-B14F-4D97-AF65-F5344CB8AC3E}">
        <p14:creationId xmlns:p14="http://schemas.microsoft.com/office/powerpoint/2010/main" val="14535533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19970"/>
            <a:ext cx="7886700" cy="1325563"/>
          </a:xfrm>
        </p:spPr>
        <p:txBody>
          <a:bodyPr>
            <a:normAutofit/>
          </a:bodyPr>
          <a:lstStyle/>
          <a:p>
            <a:r>
              <a:rPr lang="en-US" altLang="zh-CN" sz="3600" dirty="0" smtClean="0">
                <a:solidFill>
                  <a:srgbClr val="0070C0"/>
                </a:solidFill>
                <a:latin typeface="Times New Roman" panose="02020603050405020304" charset="0"/>
                <a:ea typeface="Times New Roman" panose="02020603050405020304" charset="0"/>
                <a:cs typeface="Times New Roman" panose="02020603050405020304" charset="0"/>
              </a:rPr>
              <a:t>GSEA-gene set enrichment analysis</a:t>
            </a:r>
            <a:endParaRPr lang="zh-CN" altLang="en-US" sz="3600" dirty="0">
              <a:solidFill>
                <a:srgbClr val="0070C0"/>
              </a:solidFill>
              <a:latin typeface="Times New Roman" panose="02020603050405020304" charset="0"/>
              <a:ea typeface="Times New Roman" panose="02020603050405020304" charset="0"/>
              <a:cs typeface="Times New Roman" panose="020206030504050203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39" y="1645533"/>
            <a:ext cx="4846461" cy="358952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050" y="1217164"/>
            <a:ext cx="3811411" cy="281502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755" y="4308590"/>
            <a:ext cx="3683706" cy="1602834"/>
          </a:xfrm>
          <a:prstGeom prst="rect">
            <a:avLst/>
          </a:prstGeom>
        </p:spPr>
      </p:pic>
    </p:spTree>
    <p:extLst>
      <p:ext uri="{BB962C8B-B14F-4D97-AF65-F5344CB8AC3E}">
        <p14:creationId xmlns:p14="http://schemas.microsoft.com/office/powerpoint/2010/main" val="5541313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800" y="1"/>
            <a:ext cx="7781572" cy="733778"/>
          </a:xfrm>
        </p:spPr>
        <p:txBody>
          <a:bodyPr>
            <a:normAutofit/>
          </a:bodyPr>
          <a:lstStyle/>
          <a:p>
            <a:r>
              <a:rPr lang="en-US" altLang="zh-CN" sz="3600" dirty="0" smtClean="0">
                <a:solidFill>
                  <a:srgbClr val="0070C0"/>
                </a:solidFill>
                <a:latin typeface="Times New Roman" panose="02020603050405020304" charset="0"/>
                <a:ea typeface="Times New Roman" panose="02020603050405020304" charset="0"/>
                <a:cs typeface="Times New Roman" panose="02020603050405020304" charset="0"/>
              </a:rPr>
              <a:t>GSEA-gene set enrichment analysis</a:t>
            </a:r>
            <a:endParaRPr lang="zh-CN" altLang="en-US" sz="3600" dirty="0">
              <a:solidFill>
                <a:srgbClr val="0070C0"/>
              </a:solidFill>
              <a:latin typeface="Times New Roman" panose="02020603050405020304" charset="0"/>
              <a:ea typeface="Times New Roman" panose="02020603050405020304" charset="0"/>
              <a:cs typeface="Times New Roman" panose="020206030504050203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00" y="1704330"/>
            <a:ext cx="4165600" cy="30056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477" y="1439023"/>
            <a:ext cx="4447301" cy="3524277"/>
          </a:xfrm>
          <a:prstGeom prst="rect">
            <a:avLst/>
          </a:prstGeom>
        </p:spPr>
      </p:pic>
    </p:spTree>
    <p:extLst>
      <p:ext uri="{BB962C8B-B14F-4D97-AF65-F5344CB8AC3E}">
        <p14:creationId xmlns:p14="http://schemas.microsoft.com/office/powerpoint/2010/main" val="1478065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1466" y="105506"/>
            <a:ext cx="7781572" cy="733778"/>
          </a:xfrm>
        </p:spPr>
        <p:txBody>
          <a:bodyPr>
            <a:normAutofit/>
          </a:bodyPr>
          <a:lstStyle/>
          <a:p>
            <a:r>
              <a:rPr lang="en-US" altLang="zh-CN" sz="3600" dirty="0" smtClean="0">
                <a:solidFill>
                  <a:srgbClr val="0070C0"/>
                </a:solidFill>
                <a:latin typeface="Times New Roman" panose="02020603050405020304" charset="0"/>
                <a:ea typeface="Times New Roman" panose="02020603050405020304" charset="0"/>
                <a:cs typeface="Times New Roman" panose="02020603050405020304" charset="0"/>
              </a:rPr>
              <a:t>GSVA-gene set variation analysis</a:t>
            </a:r>
            <a:endParaRPr lang="zh-CN" altLang="en-US" sz="3600" dirty="0">
              <a:solidFill>
                <a:srgbClr val="0070C0"/>
              </a:solidFill>
              <a:latin typeface="Times New Roman" panose="02020603050405020304" charset="0"/>
              <a:ea typeface="Times New Roman" panose="02020603050405020304" charset="0"/>
              <a:cs typeface="Times New Roman" panose="020206030504050203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96" y="692050"/>
            <a:ext cx="8029927" cy="42543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796" y="4946388"/>
            <a:ext cx="3659155" cy="9199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1305" y="4899270"/>
            <a:ext cx="4312356" cy="48819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1305" y="5532932"/>
            <a:ext cx="4173777" cy="800914"/>
          </a:xfrm>
          <a:prstGeom prst="rect">
            <a:avLst/>
          </a:prstGeom>
        </p:spPr>
      </p:pic>
      <p:sp>
        <p:nvSpPr>
          <p:cNvPr id="9" name="Rectangle 8"/>
          <p:cNvSpPr/>
          <p:nvPr/>
        </p:nvSpPr>
        <p:spPr>
          <a:xfrm>
            <a:off x="2051957" y="6164569"/>
            <a:ext cx="4598695" cy="338554"/>
          </a:xfrm>
          <a:prstGeom prst="rect">
            <a:avLst/>
          </a:prstGeom>
        </p:spPr>
        <p:txBody>
          <a:bodyPr wrap="none">
            <a:spAutoFit/>
          </a:bodyPr>
          <a:lstStyle/>
          <a:p>
            <a:r>
              <a:rPr lang="en-US" sz="1600" dirty="0" smtClean="0"/>
              <a:t>Example</a:t>
            </a:r>
            <a:r>
              <a:rPr lang="zh-CN" altLang="en-US" sz="1600" dirty="0" smtClean="0"/>
              <a:t>：</a:t>
            </a:r>
            <a:r>
              <a:rPr lang="en-US" sz="1600" dirty="0" smtClean="0"/>
              <a:t>/WORK/Cancer/</a:t>
            </a:r>
            <a:r>
              <a:rPr lang="en-US" sz="1600" dirty="0" err="1" smtClean="0"/>
              <a:t>lindan</a:t>
            </a:r>
            <a:r>
              <a:rPr lang="en-US" sz="1600" dirty="0" smtClean="0"/>
              <a:t>/R-D/GSVA/</a:t>
            </a:r>
            <a:r>
              <a:rPr lang="en-US" sz="1600" dirty="0" err="1" smtClean="0"/>
              <a:t>work.sh</a:t>
            </a:r>
            <a:endParaRPr lang="en-US" sz="1600" dirty="0"/>
          </a:p>
        </p:txBody>
      </p:sp>
    </p:spTree>
    <p:extLst>
      <p:ext uri="{BB962C8B-B14F-4D97-AF65-F5344CB8AC3E}">
        <p14:creationId xmlns:p14="http://schemas.microsoft.com/office/powerpoint/2010/main" val="15332932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1151466" y="105506"/>
            <a:ext cx="7781572" cy="733778"/>
          </a:xfrm>
        </p:spPr>
        <p:txBody>
          <a:bodyPr>
            <a:normAutofit/>
          </a:bodyPr>
          <a:lstStyle/>
          <a:p>
            <a:r>
              <a:rPr lang="en-US" altLang="zh-CN" sz="3600" dirty="0" smtClean="0">
                <a:solidFill>
                  <a:srgbClr val="0070C0"/>
                </a:solidFill>
                <a:latin typeface="Times New Roman" panose="02020603050405020304" charset="0"/>
                <a:ea typeface="Times New Roman" panose="02020603050405020304" charset="0"/>
                <a:cs typeface="Times New Roman" panose="02020603050405020304" charset="0"/>
              </a:rPr>
              <a:t>GSVA-gene set variation analysis</a:t>
            </a:r>
            <a:endParaRPr lang="zh-CN" altLang="en-US" sz="3600" dirty="0">
              <a:solidFill>
                <a:srgbClr val="0070C0"/>
              </a:solidFill>
              <a:latin typeface="Times New Roman" panose="02020603050405020304" charset="0"/>
              <a:ea typeface="Times New Roman" panose="02020603050405020304" charset="0"/>
              <a:cs typeface="Times New Roman" panose="020206030504050203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968" y="993422"/>
            <a:ext cx="3788945" cy="86181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264" y="3081867"/>
            <a:ext cx="6520735" cy="377613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93422"/>
            <a:ext cx="3537627" cy="3469596"/>
          </a:xfrm>
          <a:prstGeom prst="rect">
            <a:avLst/>
          </a:prstGeom>
        </p:spPr>
      </p:pic>
    </p:spTree>
    <p:extLst>
      <p:ext uri="{BB962C8B-B14F-4D97-AF65-F5344CB8AC3E}">
        <p14:creationId xmlns:p14="http://schemas.microsoft.com/office/powerpoint/2010/main" val="223386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800" y="1"/>
            <a:ext cx="7781572" cy="733778"/>
          </a:xfrm>
        </p:spPr>
        <p:txBody>
          <a:bodyPr>
            <a:normAutofit/>
          </a:bodyPr>
          <a:lstStyle/>
          <a:p>
            <a:r>
              <a:rPr lang="en-US" altLang="zh-CN" sz="3600" dirty="0" err="1" smtClean="0">
                <a:solidFill>
                  <a:srgbClr val="0070C0"/>
                </a:solidFill>
                <a:latin typeface="Times New Roman" panose="02020603050405020304" charset="0"/>
                <a:ea typeface="Times New Roman" panose="02020603050405020304" charset="0"/>
                <a:cs typeface="Times New Roman" panose="02020603050405020304" charset="0"/>
              </a:rPr>
              <a:t>dNet</a:t>
            </a:r>
            <a:endParaRPr lang="zh-CN" altLang="en-US" sz="3600" dirty="0">
              <a:solidFill>
                <a:srgbClr val="0070C0"/>
              </a:solidFill>
              <a:latin typeface="Times New Roman" panose="02020603050405020304" charset="0"/>
              <a:ea typeface="Times New Roman" panose="02020603050405020304" charset="0"/>
              <a:cs typeface="Times New Roman" panose="020206030504050203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440" y="88900"/>
            <a:ext cx="4826000" cy="6769100"/>
          </a:xfrm>
          <a:prstGeom prst="rect">
            <a:avLst/>
          </a:prstGeom>
        </p:spPr>
      </p:pic>
      <p:sp>
        <p:nvSpPr>
          <p:cNvPr id="5" name="Rectangle 4"/>
          <p:cNvSpPr/>
          <p:nvPr/>
        </p:nvSpPr>
        <p:spPr>
          <a:xfrm>
            <a:off x="812800" y="907534"/>
            <a:ext cx="1889363" cy="369332"/>
          </a:xfrm>
          <a:prstGeom prst="rect">
            <a:avLst/>
          </a:prstGeom>
        </p:spPr>
        <p:txBody>
          <a:bodyPr wrap="none">
            <a:spAutoFit/>
          </a:bodyPr>
          <a:lstStyle/>
          <a:p>
            <a:pPr>
              <a:spcBef>
                <a:spcPts val="200"/>
              </a:spcBef>
              <a:spcAft>
                <a:spcPts val="0"/>
              </a:spcAft>
            </a:pPr>
            <a:r>
              <a:rPr lang="en-US" b="1" dirty="0" err="1">
                <a:solidFill>
                  <a:srgbClr val="2E74B5"/>
                </a:solidFill>
                <a:latin typeface="Calibri Light" charset="0"/>
                <a:ea typeface="DengXian Light" charset="-122"/>
                <a:cs typeface="Times New Roman" charset="0"/>
              </a:rPr>
              <a:t>Dnet</a:t>
            </a:r>
            <a:r>
              <a:rPr lang="en-US" b="1" dirty="0">
                <a:solidFill>
                  <a:srgbClr val="2E74B5"/>
                </a:solidFill>
                <a:latin typeface="Calibri Light" charset="0"/>
                <a:ea typeface="DengXian Light" charset="-122"/>
                <a:cs typeface="Times New Roman" charset="0"/>
              </a:rPr>
              <a:t> pipeline</a:t>
            </a:r>
            <a:r>
              <a:rPr lang="zh-CN" altLang="en-US" b="1" dirty="0">
                <a:solidFill>
                  <a:srgbClr val="2E74B5"/>
                </a:solidFill>
                <a:latin typeface="Calibri Light" charset="0"/>
                <a:ea typeface="DengXian Light" charset="-122"/>
                <a:cs typeface="Times New Roman" charset="0"/>
              </a:rPr>
              <a:t>流程</a:t>
            </a:r>
            <a:endParaRPr lang="en-US" b="1" dirty="0">
              <a:solidFill>
                <a:srgbClr val="2E74B5"/>
              </a:solidFill>
              <a:effectLst/>
              <a:latin typeface="Calibri Light" charset="0"/>
              <a:ea typeface="DengXian Light" charset="-122"/>
              <a:cs typeface="Times New Roman"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52" y="1603021"/>
            <a:ext cx="3175988" cy="1150720"/>
          </a:xfrm>
          <a:prstGeom prst="rect">
            <a:avLst/>
          </a:prstGeom>
        </p:spPr>
      </p:pic>
      <p:sp>
        <p:nvSpPr>
          <p:cNvPr id="7" name="Rectangle 6"/>
          <p:cNvSpPr/>
          <p:nvPr/>
        </p:nvSpPr>
        <p:spPr>
          <a:xfrm>
            <a:off x="264160" y="3759200"/>
            <a:ext cx="2844800" cy="800219"/>
          </a:xfrm>
          <a:prstGeom prst="rect">
            <a:avLst/>
          </a:prstGeom>
        </p:spPr>
        <p:txBody>
          <a:bodyPr wrap="square">
            <a:spAutoFit/>
          </a:bodyPr>
          <a:lstStyle/>
          <a:p>
            <a:pPr indent="203200">
              <a:spcAft>
                <a:spcPts val="1200"/>
              </a:spcAft>
            </a:pPr>
            <a:r>
              <a:rPr lang="en-US" sz="1200" dirty="0" err="1">
                <a:latin typeface="Times" charset="0"/>
                <a:ea typeface="DengXian" charset="-122"/>
                <a:cs typeface="Times" charset="0"/>
              </a:rPr>
              <a:t>dNet</a:t>
            </a:r>
            <a:r>
              <a:rPr lang="en-US" sz="1200" dirty="0">
                <a:latin typeface="Times" charset="0"/>
                <a:ea typeface="DengXian" charset="-122"/>
                <a:cs typeface="Times" charset="0"/>
              </a:rPr>
              <a:t> demo</a:t>
            </a:r>
            <a:r>
              <a:rPr lang="zh-CN" altLang="en-US" sz="1200" dirty="0">
                <a:latin typeface="Times" charset="0"/>
                <a:ea typeface="DengXian" charset="-122"/>
                <a:cs typeface="Times" charset="0"/>
              </a:rPr>
              <a:t>网址</a:t>
            </a:r>
            <a:r>
              <a:rPr lang="en-US" sz="1200" dirty="0">
                <a:latin typeface="Times" charset="0"/>
                <a:ea typeface="DengXian" charset="-122"/>
                <a:cs typeface="Times" charset="0"/>
              </a:rPr>
              <a:t>:</a:t>
            </a:r>
            <a:endParaRPr lang="en-US" sz="1200" dirty="0">
              <a:latin typeface="Times New Roman" charset="0"/>
              <a:ea typeface="DengXian" charset="-122"/>
            </a:endParaRPr>
          </a:p>
          <a:p>
            <a:pPr>
              <a:spcAft>
                <a:spcPts val="1200"/>
              </a:spcAft>
            </a:pPr>
            <a:r>
              <a:rPr lang="en-US" sz="1200" dirty="0">
                <a:latin typeface="Times" charset="0"/>
                <a:ea typeface="DengXian" charset="-122"/>
                <a:cs typeface="Times" charset="0"/>
              </a:rPr>
              <a:t>     </a:t>
            </a:r>
            <a:r>
              <a:rPr lang="en-US" sz="1200" u="sng" dirty="0">
                <a:solidFill>
                  <a:srgbClr val="0563C1"/>
                </a:solidFill>
                <a:latin typeface="Times" charset="0"/>
                <a:ea typeface="DengXian" charset="-122"/>
                <a:cs typeface="Times" charset="0"/>
                <a:hlinkClick r:id="rId5"/>
              </a:rPr>
              <a:t>http://</a:t>
            </a:r>
            <a:r>
              <a:rPr lang="en-US" sz="1200" u="sng" dirty="0" smtClean="0">
                <a:solidFill>
                  <a:srgbClr val="0563C1"/>
                </a:solidFill>
                <a:latin typeface="Times" charset="0"/>
                <a:ea typeface="DengXian" charset="-122"/>
                <a:cs typeface="Times" charset="0"/>
                <a:hlinkClick r:id="rId5"/>
              </a:rPr>
              <a:t>supfam.org/dnet/demo-TCGA.html</a:t>
            </a:r>
            <a:endParaRPr lang="en-US" sz="1200" dirty="0">
              <a:latin typeface="Times New Roman" charset="0"/>
              <a:ea typeface="DengXian" charset="-122"/>
            </a:endParaRPr>
          </a:p>
        </p:txBody>
      </p:sp>
    </p:spTree>
    <p:extLst>
      <p:ext uri="{BB962C8B-B14F-4D97-AF65-F5344CB8AC3E}">
        <p14:creationId xmlns:p14="http://schemas.microsoft.com/office/powerpoint/2010/main" val="439622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800" y="1"/>
            <a:ext cx="7781572" cy="733778"/>
          </a:xfrm>
        </p:spPr>
        <p:txBody>
          <a:bodyPr>
            <a:normAutofit/>
          </a:bodyPr>
          <a:lstStyle/>
          <a:p>
            <a:r>
              <a:rPr lang="en-US" altLang="zh-CN" sz="3600" dirty="0" err="1" smtClean="0">
                <a:solidFill>
                  <a:srgbClr val="0070C0"/>
                </a:solidFill>
                <a:latin typeface="Times New Roman" panose="02020603050405020304" charset="0"/>
                <a:ea typeface="Times New Roman" panose="02020603050405020304" charset="0"/>
                <a:cs typeface="Times New Roman" panose="02020603050405020304" charset="0"/>
              </a:rPr>
              <a:t>dNet</a:t>
            </a:r>
            <a:endParaRPr lang="zh-CN" altLang="en-US" sz="3600" dirty="0">
              <a:solidFill>
                <a:srgbClr val="0070C0"/>
              </a:solidFill>
              <a:latin typeface="Times New Roman" panose="02020603050405020304" charset="0"/>
              <a:ea typeface="Times New Roman" panose="02020603050405020304" charset="0"/>
              <a:cs typeface="Times New Roman" panose="02020603050405020304" charset="0"/>
            </a:endParaRPr>
          </a:p>
        </p:txBody>
      </p:sp>
      <p:sp>
        <p:nvSpPr>
          <p:cNvPr id="4" name="Rectangle 3"/>
          <p:cNvSpPr/>
          <p:nvPr/>
        </p:nvSpPr>
        <p:spPr>
          <a:xfrm>
            <a:off x="4795520" y="2011680"/>
            <a:ext cx="3931920" cy="1600438"/>
          </a:xfrm>
          <a:prstGeom prst="rect">
            <a:avLst/>
          </a:prstGeom>
        </p:spPr>
        <p:txBody>
          <a:bodyPr wrap="square">
            <a:spAutoFit/>
          </a:bodyPr>
          <a:lstStyle/>
          <a:p>
            <a:pPr marL="457200">
              <a:spcAft>
                <a:spcPts val="1200"/>
              </a:spcAft>
            </a:pPr>
            <a:r>
              <a:rPr lang="zh-CN" altLang="en-US" sz="1400" dirty="0">
                <a:latin typeface="Times" charset="0"/>
                <a:ea typeface="DengXian" charset="-122"/>
                <a:cs typeface="Times" charset="0"/>
              </a:rPr>
              <a:t>基于已有的</a:t>
            </a:r>
            <a:r>
              <a:rPr lang="zh-CN" altLang="en-US" sz="1400" dirty="0" smtClean="0">
                <a:latin typeface="Times" charset="0"/>
                <a:ea typeface="DengXian" charset="-122"/>
                <a:cs typeface="Times" charset="0"/>
              </a:rPr>
              <a:t>基因列表（</a:t>
            </a:r>
            <a:r>
              <a:rPr lang="zh-CN" altLang="en-US" sz="1400" dirty="0">
                <a:latin typeface="Times" charset="0"/>
                <a:ea typeface="DengXian" charset="-122"/>
                <a:cs typeface="Times" charset="0"/>
              </a:rPr>
              <a:t>基因名称＋基因显著性</a:t>
            </a:r>
            <a:r>
              <a:rPr lang="en-US" sz="1400" dirty="0">
                <a:latin typeface="Times" charset="0"/>
                <a:ea typeface="DengXian" charset="-122"/>
                <a:cs typeface="Times" charset="0"/>
              </a:rPr>
              <a:t>P</a:t>
            </a:r>
            <a:r>
              <a:rPr lang="zh-CN" altLang="en-US" sz="1400" dirty="0">
                <a:latin typeface="Times" charset="0"/>
                <a:ea typeface="DengXian" charset="-122"/>
                <a:cs typeface="Times" charset="0"/>
              </a:rPr>
              <a:t>值</a:t>
            </a:r>
            <a:r>
              <a:rPr lang="zh-CN" altLang="en-US" sz="1400" dirty="0" smtClean="0">
                <a:latin typeface="Times" charset="0"/>
                <a:ea typeface="DengXian" charset="-122"/>
                <a:cs typeface="Times" charset="0"/>
              </a:rPr>
              <a:t>，如生存相关性</a:t>
            </a:r>
            <a:r>
              <a:rPr lang="en-US" sz="1400" dirty="0" smtClean="0">
                <a:latin typeface="Times" charset="0"/>
                <a:ea typeface="DengXian" charset="-122"/>
                <a:cs typeface="Times" charset="0"/>
              </a:rPr>
              <a:t>Cox </a:t>
            </a:r>
            <a:r>
              <a:rPr lang="en-US" sz="1400" dirty="0">
                <a:latin typeface="Times" charset="0"/>
                <a:ea typeface="DengXian" charset="-122"/>
                <a:cs typeface="Times" charset="0"/>
              </a:rPr>
              <a:t>p-values</a:t>
            </a:r>
            <a:r>
              <a:rPr lang="zh-CN" altLang="en-US" sz="1400" dirty="0">
                <a:latin typeface="Times" charset="0"/>
                <a:ea typeface="DengXian" charset="-122"/>
                <a:cs typeface="Times" charset="0"/>
              </a:rPr>
              <a:t>），从已有蛋白互作网络</a:t>
            </a:r>
            <a:r>
              <a:rPr lang="en-US" sz="1400" dirty="0">
                <a:latin typeface="Times" charset="0"/>
                <a:ea typeface="DengXian" charset="-122"/>
                <a:cs typeface="Times" charset="0"/>
              </a:rPr>
              <a:t>(STRING)</a:t>
            </a:r>
            <a:r>
              <a:rPr lang="zh-CN" altLang="en-US" sz="1400" dirty="0">
                <a:latin typeface="Times" charset="0"/>
                <a:ea typeface="DengXian" charset="-122"/>
                <a:cs typeface="Times" charset="0"/>
              </a:rPr>
              <a:t>获取到该列表基因的网络图，设定一个</a:t>
            </a:r>
            <a:r>
              <a:rPr lang="en-US" sz="1400" dirty="0">
                <a:latin typeface="Times" charset="0"/>
                <a:ea typeface="DengXian" charset="-122"/>
                <a:cs typeface="Times" charset="0"/>
              </a:rPr>
              <a:t>P</a:t>
            </a:r>
            <a:r>
              <a:rPr lang="zh-CN" altLang="en-US" sz="1400" dirty="0">
                <a:latin typeface="Times" charset="0"/>
                <a:ea typeface="DengXian" charset="-122"/>
                <a:cs typeface="Times" charset="0"/>
              </a:rPr>
              <a:t>值作为阈值，用</a:t>
            </a:r>
            <a:r>
              <a:rPr lang="en-US" sz="1400" dirty="0" err="1">
                <a:latin typeface="Times" charset="0"/>
                <a:ea typeface="DengXian" charset="-122"/>
                <a:cs typeface="Times" charset="0"/>
              </a:rPr>
              <a:t>dnet</a:t>
            </a:r>
            <a:r>
              <a:rPr lang="en-US" sz="1400" dirty="0">
                <a:latin typeface="Times" charset="0"/>
                <a:ea typeface="DengXian" charset="-122"/>
                <a:cs typeface="Times" charset="0"/>
              </a:rPr>
              <a:t> pipeline</a:t>
            </a:r>
            <a:r>
              <a:rPr lang="zh-CN" altLang="en-US" sz="1400" dirty="0">
                <a:latin typeface="Times" charset="0"/>
                <a:ea typeface="DengXian" charset="-122"/>
                <a:cs typeface="Times" charset="0"/>
              </a:rPr>
              <a:t>从该网络图中寻找到最大得分的</a:t>
            </a:r>
            <a:r>
              <a:rPr lang="en-US" sz="1400" dirty="0">
                <a:latin typeface="Times" charset="0"/>
                <a:ea typeface="DengXian" charset="-122"/>
                <a:cs typeface="Times" charset="0"/>
              </a:rPr>
              <a:t>subgraph</a:t>
            </a:r>
            <a:r>
              <a:rPr lang="zh-CN" altLang="en-US" sz="1400" dirty="0">
                <a:latin typeface="Times" charset="0"/>
                <a:ea typeface="DengXian" charset="-122"/>
                <a:cs typeface="Times" charset="0"/>
              </a:rPr>
              <a:t>，即</a:t>
            </a:r>
            <a:r>
              <a:rPr lang="zh-CN" altLang="en-US" sz="1400" dirty="0" smtClean="0">
                <a:latin typeface="Times" charset="0"/>
                <a:ea typeface="DengXian" charset="-122"/>
                <a:cs typeface="Times" charset="0"/>
              </a:rPr>
              <a:t>得到</a:t>
            </a:r>
            <a:r>
              <a:rPr lang="en-US" altLang="zh-CN" sz="1400" dirty="0" err="1" smtClean="0">
                <a:latin typeface="Times" charset="0"/>
                <a:ea typeface="DengXian" charset="-122"/>
                <a:cs typeface="Times" charset="0"/>
              </a:rPr>
              <a:t>dNet</a:t>
            </a:r>
            <a:r>
              <a:rPr lang="zh-CN" altLang="en-US" sz="1400" dirty="0" smtClean="0">
                <a:latin typeface="Times" charset="0"/>
                <a:ea typeface="DengXian" charset="-122"/>
                <a:cs typeface="Times" charset="0"/>
              </a:rPr>
              <a:t>基因</a:t>
            </a:r>
            <a:r>
              <a:rPr lang="zh-CN" altLang="en-US" sz="1400" dirty="0">
                <a:latin typeface="Times" charset="0"/>
                <a:ea typeface="DengXian" charset="-122"/>
                <a:cs typeface="Times" charset="0"/>
              </a:rPr>
              <a:t>互作网络</a:t>
            </a:r>
            <a:r>
              <a:rPr lang="zh-CN" altLang="en-US" sz="1400" dirty="0" smtClean="0">
                <a:latin typeface="Times" charset="0"/>
                <a:ea typeface="DengXian" charset="-122"/>
                <a:cs typeface="Times" charset="0"/>
              </a:rPr>
              <a:t>图</a:t>
            </a:r>
            <a:r>
              <a:rPr lang="en-US" altLang="zh-CN" sz="1400" dirty="0" smtClean="0">
                <a:latin typeface="Times" charset="0"/>
                <a:ea typeface="DengXian" charset="-122"/>
                <a:cs typeface="Times" charset="0"/>
              </a:rPr>
              <a:t>(survival network, </a:t>
            </a:r>
            <a:r>
              <a:rPr lang="zh-CN" altLang="en-US" sz="1400" dirty="0" smtClean="0">
                <a:latin typeface="Times" charset="0"/>
                <a:ea typeface="DengXian" charset="-122"/>
                <a:cs typeface="Times" charset="0"/>
              </a:rPr>
              <a:t>称</a:t>
            </a:r>
            <a:r>
              <a:rPr lang="en-US" altLang="zh-CN" sz="1400" dirty="0" smtClean="0">
                <a:latin typeface="Times" charset="0"/>
                <a:ea typeface="DengXian" charset="-122"/>
                <a:cs typeface="Times" charset="0"/>
              </a:rPr>
              <a:t>core-net</a:t>
            </a:r>
            <a:r>
              <a:rPr lang="zh-CN" altLang="en-US" sz="1400" dirty="0" smtClean="0">
                <a:latin typeface="Times" charset="0"/>
                <a:ea typeface="DengXian" charset="-122"/>
                <a:cs typeface="Times" charset="0"/>
              </a:rPr>
              <a:t>生存基因集</a:t>
            </a:r>
            <a:r>
              <a:rPr lang="en-US" altLang="zh-CN" sz="1400" dirty="0" smtClean="0">
                <a:latin typeface="Times" charset="0"/>
                <a:ea typeface="DengXian" charset="-122"/>
                <a:cs typeface="Times" charset="0"/>
              </a:rPr>
              <a:t>)</a:t>
            </a:r>
            <a:r>
              <a:rPr lang="zh-CN" altLang="en-US" sz="1400" dirty="0" smtClean="0">
                <a:latin typeface="Times" charset="0"/>
                <a:ea typeface="DengXian" charset="-122"/>
                <a:cs typeface="Times" charset="0"/>
              </a:rPr>
              <a:t>。</a:t>
            </a:r>
            <a:endParaRPr lang="en-US" sz="1400" dirty="0">
              <a:effectLst/>
              <a:latin typeface="Times New Roman" charset="0"/>
              <a:ea typeface="DengXian" charset="-122"/>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1513840"/>
            <a:ext cx="5153390" cy="3920170"/>
          </a:xfrm>
          <a:prstGeom prst="rect">
            <a:avLst/>
          </a:prstGeom>
        </p:spPr>
      </p:pic>
    </p:spTree>
    <p:extLst>
      <p:ext uri="{BB962C8B-B14F-4D97-AF65-F5344CB8AC3E}">
        <p14:creationId xmlns:p14="http://schemas.microsoft.com/office/powerpoint/2010/main" val="675866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800" y="1"/>
            <a:ext cx="7781572" cy="733778"/>
          </a:xfrm>
        </p:spPr>
        <p:txBody>
          <a:bodyPr>
            <a:normAutofit/>
          </a:bodyPr>
          <a:lstStyle/>
          <a:p>
            <a:r>
              <a:rPr lang="en-US" altLang="zh-CN" sz="3600" dirty="0" err="1" smtClean="0">
                <a:solidFill>
                  <a:srgbClr val="0070C0"/>
                </a:solidFill>
                <a:latin typeface="Times New Roman" panose="02020603050405020304" charset="0"/>
                <a:ea typeface="Times New Roman" panose="02020603050405020304" charset="0"/>
                <a:cs typeface="Times New Roman" panose="02020603050405020304" charset="0"/>
              </a:rPr>
              <a:t>dNet</a:t>
            </a:r>
            <a:endParaRPr lang="zh-CN" altLang="en-US" sz="3600" dirty="0">
              <a:solidFill>
                <a:srgbClr val="0070C0"/>
              </a:solidFill>
              <a:latin typeface="Times New Roman" panose="02020603050405020304" charset="0"/>
              <a:ea typeface="Times New Roman" panose="02020603050405020304" charset="0"/>
              <a:cs typeface="Times New Roman" panose="02020603050405020304" charset="0"/>
            </a:endParaRPr>
          </a:p>
        </p:txBody>
      </p:sp>
      <p:sp>
        <p:nvSpPr>
          <p:cNvPr id="4" name="Rectangle 3"/>
          <p:cNvSpPr/>
          <p:nvPr/>
        </p:nvSpPr>
        <p:spPr>
          <a:xfrm>
            <a:off x="487680" y="733779"/>
            <a:ext cx="9215120" cy="5047536"/>
          </a:xfrm>
          <a:prstGeom prst="rect">
            <a:avLst/>
          </a:prstGeom>
        </p:spPr>
        <p:txBody>
          <a:bodyPr wrap="square">
            <a:spAutoFit/>
          </a:bodyPr>
          <a:lstStyle/>
          <a:p>
            <a:pPr marL="342900" lvl="0" indent="-342900">
              <a:spcBef>
                <a:spcPts val="200"/>
              </a:spcBef>
              <a:spcAft>
                <a:spcPts val="0"/>
              </a:spcAft>
              <a:buFont typeface="+mj-lt"/>
              <a:buAutoNum type="arabicPeriod"/>
            </a:pPr>
            <a:r>
              <a:rPr lang="en-US" sz="1200" b="1" dirty="0" err="1">
                <a:solidFill>
                  <a:srgbClr val="2E74B5"/>
                </a:solidFill>
                <a:latin typeface="Calibri Light" charset="0"/>
                <a:ea typeface="DengXian Light" charset="-122"/>
                <a:cs typeface="Times New Roman" charset="0"/>
              </a:rPr>
              <a:t>Dnet</a:t>
            </a:r>
            <a:r>
              <a:rPr lang="zh-CN" altLang="en-US" sz="1200" b="1" dirty="0">
                <a:solidFill>
                  <a:srgbClr val="2E74B5"/>
                </a:solidFill>
                <a:latin typeface="Calibri Light" charset="0"/>
                <a:ea typeface="DengXian Light" charset="-122"/>
                <a:cs typeface="Times New Roman" charset="0"/>
              </a:rPr>
              <a:t>构建</a:t>
            </a:r>
            <a:r>
              <a:rPr lang="en-US" sz="1200" b="1" dirty="0">
                <a:solidFill>
                  <a:srgbClr val="2E74B5"/>
                </a:solidFill>
                <a:latin typeface="Calibri Light" charset="0"/>
                <a:ea typeface="DengXian Light" charset="-122"/>
                <a:cs typeface="Times New Roman" charset="0"/>
              </a:rPr>
              <a:t>core-net</a:t>
            </a:r>
            <a:r>
              <a:rPr lang="zh-CN" altLang="en-US" sz="1200" b="1" dirty="0">
                <a:solidFill>
                  <a:srgbClr val="2E74B5"/>
                </a:solidFill>
                <a:latin typeface="Calibri Light" charset="0"/>
                <a:ea typeface="DengXian Light" charset="-122"/>
                <a:cs typeface="Times New Roman" charset="0"/>
              </a:rPr>
              <a:t>基因互作网络核心代码解读</a:t>
            </a:r>
            <a:endParaRPr lang="en-US" sz="1200" b="1" dirty="0">
              <a:solidFill>
                <a:srgbClr val="2E74B5"/>
              </a:solidFill>
              <a:latin typeface="Calibri Light" charset="0"/>
              <a:ea typeface="DengXian Light" charset="-122"/>
              <a:cs typeface="Times New Roman" charset="0"/>
            </a:endParaRPr>
          </a:p>
          <a:p>
            <a:pPr>
              <a:spcAft>
                <a:spcPts val="0"/>
              </a:spcAft>
            </a:pPr>
            <a:r>
              <a:rPr lang="en-US" sz="1200" dirty="0">
                <a:latin typeface="Times New Roman" charset="0"/>
                <a:ea typeface="DengXian" charset="-122"/>
              </a:rPr>
              <a:t> </a:t>
            </a:r>
          </a:p>
          <a:p>
            <a:pPr indent="203200">
              <a:spcAft>
                <a:spcPts val="1200"/>
              </a:spcAft>
            </a:pPr>
            <a:r>
              <a:rPr lang="en-US" sz="1200" dirty="0">
                <a:latin typeface="Times" charset="0"/>
                <a:ea typeface="DengXian" charset="-122"/>
                <a:cs typeface="Times" charset="0"/>
              </a:rPr>
              <a:t>&lt;</a:t>
            </a:r>
            <a:r>
              <a:rPr lang="zh-CN" altLang="en-US" sz="1200" dirty="0">
                <a:latin typeface="Times" charset="0"/>
                <a:ea typeface="DengXian" charset="-122"/>
                <a:cs typeface="Times" charset="0"/>
              </a:rPr>
              <a:t>输入文件</a:t>
            </a:r>
            <a:r>
              <a:rPr lang="en-US" sz="1200" dirty="0">
                <a:latin typeface="Times" charset="0"/>
                <a:ea typeface="DengXian" charset="-122"/>
                <a:cs typeface="Times" charset="0"/>
              </a:rPr>
              <a:t>&gt; </a:t>
            </a:r>
            <a:r>
              <a:rPr lang="zh-CN" altLang="en-US" sz="1200" dirty="0">
                <a:latin typeface="Times" charset="0"/>
                <a:ea typeface="DengXian" charset="-122"/>
                <a:cs typeface="Times" charset="0"/>
              </a:rPr>
              <a:t>第一列基因名；第二列基因</a:t>
            </a:r>
            <a:r>
              <a:rPr lang="en-US" sz="1200" dirty="0">
                <a:latin typeface="Times" charset="0"/>
                <a:ea typeface="DengXian" charset="-122"/>
                <a:cs typeface="Times" charset="0"/>
              </a:rPr>
              <a:t>P</a:t>
            </a:r>
            <a:r>
              <a:rPr lang="zh-CN" altLang="en-US" sz="1200" dirty="0">
                <a:latin typeface="Times" charset="0"/>
                <a:ea typeface="DengXian" charset="-122"/>
                <a:cs typeface="Times" charset="0"/>
              </a:rPr>
              <a:t>值</a:t>
            </a:r>
            <a:endParaRPr lang="en-US" sz="1200" dirty="0">
              <a:latin typeface="Times New Roman" charset="0"/>
              <a:ea typeface="DengXian" charset="-122"/>
            </a:endParaRPr>
          </a:p>
          <a:p>
            <a:pPr indent="203200">
              <a:spcAft>
                <a:spcPts val="1200"/>
              </a:spcAft>
            </a:pPr>
            <a:r>
              <a:rPr lang="en-US" sz="1200" dirty="0">
                <a:latin typeface="Times" charset="0"/>
                <a:ea typeface="DengXian" charset="-122"/>
                <a:cs typeface="Times" charset="0"/>
              </a:rPr>
              <a:t># </a:t>
            </a:r>
            <a:r>
              <a:rPr lang="zh-CN" altLang="en-US" sz="1200" dirty="0">
                <a:latin typeface="Times" charset="0"/>
                <a:ea typeface="DengXian" charset="-122"/>
                <a:cs typeface="Times" charset="0"/>
              </a:rPr>
              <a:t>从</a:t>
            </a:r>
            <a:r>
              <a:rPr lang="en-US" sz="1200" dirty="0">
                <a:latin typeface="Times" charset="0"/>
                <a:ea typeface="DengXian" charset="-122"/>
                <a:cs typeface="Times" charset="0"/>
              </a:rPr>
              <a:t>STRING database (version 10)</a:t>
            </a:r>
            <a:r>
              <a:rPr lang="zh-CN" altLang="en-US" sz="1200" dirty="0">
                <a:latin typeface="Times" charset="0"/>
                <a:ea typeface="DengXian" charset="-122"/>
                <a:cs typeface="Times" charset="0"/>
              </a:rPr>
              <a:t>数据库导入人类蛋白互作网络</a:t>
            </a:r>
            <a:r>
              <a:rPr lang="en-US" sz="1200" dirty="0">
                <a:latin typeface="Times" charset="0"/>
                <a:ea typeface="DengXian" charset="-122"/>
                <a:cs typeface="Times" charset="0"/>
              </a:rPr>
              <a:t>(</a:t>
            </a:r>
            <a:r>
              <a:rPr lang="en-US" sz="1200" dirty="0" err="1">
                <a:latin typeface="Times" charset="0"/>
                <a:ea typeface="DengXian" charset="-122"/>
                <a:cs typeface="Times" charset="0"/>
              </a:rPr>
              <a:t>igraph</a:t>
            </a:r>
            <a:r>
              <a:rPr lang="zh-CN" altLang="en-US" sz="1200" dirty="0">
                <a:latin typeface="Times" charset="0"/>
                <a:ea typeface="DengXian" charset="-122"/>
                <a:cs typeface="Times" charset="0"/>
              </a:rPr>
              <a:t>对象，该对象只保留了</a:t>
            </a:r>
            <a:r>
              <a:rPr lang="en-US" sz="1200" dirty="0">
                <a:latin typeface="Times" charset="0"/>
                <a:ea typeface="DengXian" charset="-122"/>
                <a:cs typeface="Times" charset="0"/>
              </a:rPr>
              <a:t>score&gt;=400</a:t>
            </a:r>
            <a:r>
              <a:rPr lang="zh-CN" altLang="en-US" sz="1200" dirty="0">
                <a:latin typeface="Times" charset="0"/>
                <a:ea typeface="DengXian" charset="-122"/>
                <a:cs typeface="Times" charset="0"/>
              </a:rPr>
              <a:t>的连接关系</a:t>
            </a:r>
            <a:r>
              <a:rPr lang="en-US" sz="1200" dirty="0">
                <a:latin typeface="Times" charset="0"/>
                <a:ea typeface="DengXian" charset="-122"/>
                <a:cs typeface="Times" charset="0"/>
              </a:rPr>
              <a:t>)</a:t>
            </a:r>
            <a:r>
              <a:rPr lang="zh-CN" altLang="en-US" sz="1200" dirty="0">
                <a:latin typeface="Times" charset="0"/>
                <a:ea typeface="DengXian" charset="-122"/>
                <a:cs typeface="Times" charset="0"/>
              </a:rPr>
              <a:t>。</a:t>
            </a:r>
            <a:endParaRPr lang="en-US" sz="1200" dirty="0">
              <a:latin typeface="Times New Roman" charset="0"/>
              <a:ea typeface="DengXian" charset="-122"/>
            </a:endParaRPr>
          </a:p>
          <a:p>
            <a:pPr indent="203200">
              <a:spcAft>
                <a:spcPts val="1200"/>
              </a:spcAft>
            </a:pPr>
            <a:r>
              <a:rPr lang="en-US" sz="1200" dirty="0">
                <a:latin typeface="Times" charset="0"/>
                <a:ea typeface="DengXian" charset="-122"/>
                <a:cs typeface="Times" charset="0"/>
              </a:rPr>
              <a:t>library(‘</a:t>
            </a:r>
            <a:r>
              <a:rPr lang="en-US" sz="1200" dirty="0" err="1">
                <a:latin typeface="Times" charset="0"/>
                <a:ea typeface="DengXian" charset="-122"/>
                <a:cs typeface="Times" charset="0"/>
              </a:rPr>
              <a:t>dnet</a:t>
            </a:r>
            <a:r>
              <a:rPr lang="en-US" sz="1200" dirty="0">
                <a:latin typeface="Times" charset="0"/>
                <a:ea typeface="DengXian" charset="-122"/>
                <a:cs typeface="Times" charset="0"/>
              </a:rPr>
              <a:t>’)</a:t>
            </a:r>
            <a:endParaRPr lang="en-US" sz="1200" dirty="0">
              <a:latin typeface="Times New Roman" charset="0"/>
              <a:ea typeface="DengXian" charset="-122"/>
            </a:endParaRPr>
          </a:p>
          <a:p>
            <a:pPr indent="203200">
              <a:spcAft>
                <a:spcPts val="1200"/>
              </a:spcAft>
            </a:pPr>
            <a:r>
              <a:rPr lang="en-US" sz="1200" dirty="0">
                <a:latin typeface="Times" charset="0"/>
                <a:ea typeface="DengXian" charset="-122"/>
                <a:cs typeface="Times" charset="0"/>
              </a:rPr>
              <a:t>library(‘</a:t>
            </a:r>
            <a:r>
              <a:rPr lang="en-US" sz="1200" dirty="0" err="1">
                <a:latin typeface="Times" charset="0"/>
                <a:ea typeface="DengXian" charset="-122"/>
                <a:cs typeface="Times" charset="0"/>
              </a:rPr>
              <a:t>igraph</a:t>
            </a:r>
            <a:r>
              <a:rPr lang="en-US" sz="1200" dirty="0">
                <a:latin typeface="Times" charset="0"/>
                <a:ea typeface="DengXian" charset="-122"/>
                <a:cs typeface="Times" charset="0"/>
              </a:rPr>
              <a:t>’)</a:t>
            </a:r>
            <a:endParaRPr lang="en-US" sz="1200" dirty="0">
              <a:latin typeface="Times New Roman" charset="0"/>
              <a:ea typeface="DengXian" charset="-122"/>
            </a:endParaRPr>
          </a:p>
          <a:p>
            <a:pPr indent="203200">
              <a:spcAft>
                <a:spcPts val="1200"/>
              </a:spcAft>
            </a:pPr>
            <a:r>
              <a:rPr lang="en-US" sz="1200" dirty="0">
                <a:latin typeface="Times" charset="0"/>
                <a:ea typeface="DengXian" charset="-122"/>
                <a:cs typeface="Times" charset="0"/>
              </a:rPr>
              <a:t>load("/PUBLIC/software/CANCER/Software/</a:t>
            </a:r>
            <a:r>
              <a:rPr lang="en-US" sz="1200" dirty="0" err="1">
                <a:latin typeface="Times" charset="0"/>
                <a:ea typeface="DengXian" charset="-122"/>
                <a:cs typeface="Times" charset="0"/>
              </a:rPr>
              <a:t>dNet</a:t>
            </a:r>
            <a:r>
              <a:rPr lang="en-US" sz="1200" dirty="0">
                <a:latin typeface="Times" charset="0"/>
                <a:ea typeface="DengXian" charset="-122"/>
                <a:cs typeface="Times" charset="0"/>
              </a:rPr>
              <a:t>/</a:t>
            </a:r>
            <a:r>
              <a:rPr lang="en-US" sz="1200" dirty="0" err="1">
                <a:latin typeface="Times" charset="0"/>
                <a:ea typeface="DengXian" charset="-122"/>
                <a:cs typeface="Times" charset="0"/>
              </a:rPr>
              <a:t>org.Hs.string.RData</a:t>
            </a:r>
            <a:r>
              <a:rPr lang="en-US" sz="1200" dirty="0">
                <a:latin typeface="Times" charset="0"/>
                <a:ea typeface="DengXian" charset="-122"/>
                <a:cs typeface="Times" charset="0"/>
              </a:rPr>
              <a:t>")</a:t>
            </a:r>
            <a:endParaRPr lang="en-US" sz="1200" dirty="0">
              <a:latin typeface="Times New Roman" charset="0"/>
              <a:ea typeface="DengXian" charset="-122"/>
            </a:endParaRPr>
          </a:p>
          <a:p>
            <a:pPr indent="203200">
              <a:spcAft>
                <a:spcPts val="1200"/>
              </a:spcAft>
            </a:pPr>
            <a:r>
              <a:rPr lang="en-US" sz="1200" dirty="0">
                <a:latin typeface="Times" charset="0"/>
                <a:ea typeface="DengXian" charset="-122"/>
                <a:cs typeface="Times" charset="0"/>
              </a:rPr>
              <a:t># </a:t>
            </a:r>
            <a:r>
              <a:rPr lang="zh-CN" altLang="en-US" sz="1200" dirty="0">
                <a:latin typeface="Times" charset="0"/>
                <a:ea typeface="DengXian" charset="-122"/>
                <a:cs typeface="Times" charset="0"/>
              </a:rPr>
              <a:t>筛选保留</a:t>
            </a:r>
            <a:r>
              <a:rPr lang="en-US" sz="1200" dirty="0">
                <a:latin typeface="Times" charset="0"/>
                <a:ea typeface="DengXian" charset="-122"/>
                <a:cs typeface="Times" charset="0"/>
              </a:rPr>
              <a:t>score&gt;=700</a:t>
            </a:r>
            <a:r>
              <a:rPr lang="zh-CN" altLang="en-US" sz="1200" dirty="0">
                <a:latin typeface="Times" charset="0"/>
                <a:ea typeface="DengXian" charset="-122"/>
                <a:cs typeface="Times" charset="0"/>
              </a:rPr>
              <a:t>的连接关系</a:t>
            </a:r>
            <a:endParaRPr lang="en-US" sz="1200" dirty="0">
              <a:latin typeface="Times New Roman" charset="0"/>
              <a:ea typeface="DengXian" charset="-122"/>
            </a:endParaRPr>
          </a:p>
          <a:p>
            <a:pPr indent="203200">
              <a:spcAft>
                <a:spcPts val="1200"/>
              </a:spcAft>
            </a:pPr>
            <a:r>
              <a:rPr lang="en-US" sz="1200" dirty="0">
                <a:latin typeface="Times" charset="0"/>
                <a:ea typeface="DengXian" charset="-122"/>
                <a:cs typeface="Times" charset="0"/>
              </a:rPr>
              <a:t>network &lt;- </a:t>
            </a:r>
            <a:r>
              <a:rPr lang="en-US" sz="1200" dirty="0" err="1">
                <a:latin typeface="Times" charset="0"/>
                <a:ea typeface="DengXian" charset="-122"/>
                <a:cs typeface="Times" charset="0"/>
              </a:rPr>
              <a:t>subgraph.edges</a:t>
            </a:r>
            <a:r>
              <a:rPr lang="en-US" sz="1200" dirty="0">
                <a:latin typeface="Times" charset="0"/>
                <a:ea typeface="DengXian" charset="-122"/>
                <a:cs typeface="Times" charset="0"/>
              </a:rPr>
              <a:t>(</a:t>
            </a:r>
            <a:r>
              <a:rPr lang="en-US" sz="1200" dirty="0" err="1">
                <a:latin typeface="Times" charset="0"/>
                <a:ea typeface="DengXian" charset="-122"/>
                <a:cs typeface="Times" charset="0"/>
              </a:rPr>
              <a:t>org.Hs.string</a:t>
            </a:r>
            <a:r>
              <a:rPr lang="en-US" sz="1200" dirty="0">
                <a:latin typeface="Times" charset="0"/>
                <a:ea typeface="DengXian" charset="-122"/>
                <a:cs typeface="Times" charset="0"/>
              </a:rPr>
              <a:t>, </a:t>
            </a:r>
            <a:r>
              <a:rPr lang="en-US" sz="1200" dirty="0" err="1">
                <a:latin typeface="Times" charset="0"/>
                <a:ea typeface="DengXian" charset="-122"/>
                <a:cs typeface="Times" charset="0"/>
              </a:rPr>
              <a:t>eids</a:t>
            </a:r>
            <a:r>
              <a:rPr lang="en-US" sz="1200" dirty="0">
                <a:latin typeface="Times" charset="0"/>
                <a:ea typeface="DengXian" charset="-122"/>
                <a:cs typeface="Times" charset="0"/>
              </a:rPr>
              <a:t>=E(</a:t>
            </a:r>
            <a:r>
              <a:rPr lang="en-US" sz="1200" dirty="0" err="1">
                <a:latin typeface="Times" charset="0"/>
                <a:ea typeface="DengXian" charset="-122"/>
                <a:cs typeface="Times" charset="0"/>
              </a:rPr>
              <a:t>org.Hs.string</a:t>
            </a:r>
            <a:r>
              <a:rPr lang="en-US" sz="1200" dirty="0">
                <a:latin typeface="Times" charset="0"/>
                <a:ea typeface="DengXian" charset="-122"/>
                <a:cs typeface="Times" charset="0"/>
              </a:rPr>
              <a:t>)[</a:t>
            </a:r>
            <a:r>
              <a:rPr lang="en-US" sz="1200" dirty="0" err="1">
                <a:latin typeface="Times" charset="0"/>
                <a:ea typeface="DengXian" charset="-122"/>
                <a:cs typeface="Times" charset="0"/>
              </a:rPr>
              <a:t>combined_score</a:t>
            </a:r>
            <a:r>
              <a:rPr lang="en-US" sz="1200" dirty="0">
                <a:latin typeface="Times" charset="0"/>
                <a:ea typeface="DengXian" charset="-122"/>
                <a:cs typeface="Times" charset="0"/>
              </a:rPr>
              <a:t>&gt;=700])</a:t>
            </a:r>
            <a:endParaRPr lang="en-US" sz="1200" dirty="0">
              <a:latin typeface="Times New Roman" charset="0"/>
              <a:ea typeface="DengXian" charset="-122"/>
            </a:endParaRPr>
          </a:p>
          <a:p>
            <a:pPr indent="203200">
              <a:spcAft>
                <a:spcPts val="1200"/>
              </a:spcAft>
            </a:pPr>
            <a:r>
              <a:rPr lang="en-US" sz="1200" dirty="0">
                <a:latin typeface="Times" charset="0"/>
                <a:ea typeface="DengXian" charset="-122"/>
                <a:cs typeface="Times" charset="0"/>
              </a:rPr>
              <a:t>#</a:t>
            </a:r>
            <a:r>
              <a:rPr lang="zh-CN" altLang="en-US" sz="1200" dirty="0">
                <a:latin typeface="Times" charset="0"/>
                <a:ea typeface="DengXian" charset="-122"/>
                <a:cs typeface="Times" charset="0"/>
              </a:rPr>
              <a:t>从</a:t>
            </a:r>
            <a:r>
              <a:rPr lang="en-US" sz="1200" dirty="0">
                <a:latin typeface="Times" charset="0"/>
                <a:ea typeface="DengXian" charset="-122"/>
                <a:cs typeface="Times" charset="0"/>
              </a:rPr>
              <a:t>network</a:t>
            </a:r>
            <a:r>
              <a:rPr lang="zh-CN" altLang="en-US" sz="1200" dirty="0">
                <a:latin typeface="Times" charset="0"/>
                <a:ea typeface="DengXian" charset="-122"/>
                <a:cs typeface="Times" charset="0"/>
              </a:rPr>
              <a:t>中分离出只包含</a:t>
            </a:r>
            <a:r>
              <a:rPr lang="en-US" sz="1200" dirty="0">
                <a:latin typeface="Times" charset="0"/>
                <a:ea typeface="DengXian" charset="-122"/>
                <a:cs typeface="Times" charset="0"/>
              </a:rPr>
              <a:t>P</a:t>
            </a:r>
            <a:r>
              <a:rPr lang="zh-CN" altLang="en-US" sz="1200" dirty="0">
                <a:latin typeface="Times" charset="0"/>
                <a:ea typeface="DengXian" charset="-122"/>
                <a:cs typeface="Times" charset="0"/>
              </a:rPr>
              <a:t>值列表基因的互作网络</a:t>
            </a:r>
            <a:endParaRPr lang="en-US" sz="1200" dirty="0">
              <a:latin typeface="Times New Roman" charset="0"/>
              <a:ea typeface="DengXian" charset="-122"/>
            </a:endParaRPr>
          </a:p>
          <a:p>
            <a:pPr indent="203200">
              <a:spcAft>
                <a:spcPts val="1200"/>
              </a:spcAft>
            </a:pPr>
            <a:r>
              <a:rPr lang="en-US" sz="1200" dirty="0" err="1">
                <a:latin typeface="Times" charset="0"/>
                <a:ea typeface="DengXian" charset="-122"/>
                <a:cs typeface="Times" charset="0"/>
              </a:rPr>
              <a:t>ind</a:t>
            </a:r>
            <a:r>
              <a:rPr lang="en-US" sz="1200" dirty="0">
                <a:latin typeface="Times" charset="0"/>
                <a:ea typeface="DengXian" charset="-122"/>
                <a:cs typeface="Times" charset="0"/>
              </a:rPr>
              <a:t> &lt;- match(V(network)$symbol, names(</a:t>
            </a:r>
            <a:r>
              <a:rPr lang="en-US" sz="1200" dirty="0" err="1">
                <a:latin typeface="Times" charset="0"/>
                <a:ea typeface="DengXian" charset="-122"/>
                <a:cs typeface="Times" charset="0"/>
              </a:rPr>
              <a:t>pvals</a:t>
            </a:r>
            <a:r>
              <a:rPr lang="en-US" sz="1200" dirty="0">
                <a:latin typeface="Times" charset="0"/>
                <a:ea typeface="DengXian" charset="-122"/>
                <a:cs typeface="Times" charset="0"/>
              </a:rPr>
              <a:t>))</a:t>
            </a:r>
            <a:endParaRPr lang="en-US" sz="1200" dirty="0">
              <a:latin typeface="Times New Roman" charset="0"/>
              <a:ea typeface="DengXian" charset="-122"/>
            </a:endParaRPr>
          </a:p>
          <a:p>
            <a:pPr indent="203200">
              <a:spcAft>
                <a:spcPts val="1200"/>
              </a:spcAft>
            </a:pPr>
            <a:r>
              <a:rPr lang="en-US" sz="1200" dirty="0" err="1">
                <a:latin typeface="Times" charset="0"/>
                <a:ea typeface="DengXian" charset="-122"/>
                <a:cs typeface="Times" charset="0"/>
              </a:rPr>
              <a:t>nodes_mapped</a:t>
            </a:r>
            <a:r>
              <a:rPr lang="en-US" sz="1200" dirty="0">
                <a:latin typeface="Times" charset="0"/>
                <a:ea typeface="DengXian" charset="-122"/>
                <a:cs typeface="Times" charset="0"/>
              </a:rPr>
              <a:t> &lt;- V(network)$name[!</a:t>
            </a:r>
            <a:r>
              <a:rPr lang="en-US" sz="1200" dirty="0" err="1">
                <a:latin typeface="Times" charset="0"/>
                <a:ea typeface="DengXian" charset="-122"/>
                <a:cs typeface="Times" charset="0"/>
              </a:rPr>
              <a:t>is.na</a:t>
            </a:r>
            <a:r>
              <a:rPr lang="en-US" sz="1200" dirty="0">
                <a:latin typeface="Times" charset="0"/>
                <a:ea typeface="DengXian" charset="-122"/>
                <a:cs typeface="Times" charset="0"/>
              </a:rPr>
              <a:t>(</a:t>
            </a:r>
            <a:r>
              <a:rPr lang="en-US" sz="1200" dirty="0" err="1">
                <a:latin typeface="Times" charset="0"/>
                <a:ea typeface="DengXian" charset="-122"/>
                <a:cs typeface="Times" charset="0"/>
              </a:rPr>
              <a:t>ind</a:t>
            </a:r>
            <a:r>
              <a:rPr lang="en-US" sz="1200" dirty="0">
                <a:latin typeface="Times" charset="0"/>
                <a:ea typeface="DengXian" charset="-122"/>
                <a:cs typeface="Times" charset="0"/>
              </a:rPr>
              <a:t>)]</a:t>
            </a:r>
            <a:endParaRPr lang="en-US" sz="1200" dirty="0">
              <a:latin typeface="Times New Roman" charset="0"/>
              <a:ea typeface="DengXian" charset="-122"/>
            </a:endParaRPr>
          </a:p>
          <a:p>
            <a:pPr indent="203200">
              <a:spcAft>
                <a:spcPts val="1200"/>
              </a:spcAft>
            </a:pPr>
            <a:r>
              <a:rPr lang="en-US" sz="1200" dirty="0">
                <a:latin typeface="Times" charset="0"/>
                <a:ea typeface="DengXian" charset="-122"/>
                <a:cs typeface="Times" charset="0"/>
              </a:rPr>
              <a:t>network &lt;- </a:t>
            </a:r>
            <a:r>
              <a:rPr lang="en-US" sz="1200" dirty="0" err="1">
                <a:latin typeface="Times" charset="0"/>
                <a:ea typeface="DengXian" charset="-122"/>
                <a:cs typeface="Times" charset="0"/>
              </a:rPr>
              <a:t>dNetInduce</a:t>
            </a:r>
            <a:r>
              <a:rPr lang="en-US" sz="1200" dirty="0">
                <a:latin typeface="Times" charset="0"/>
                <a:ea typeface="DengXian" charset="-122"/>
                <a:cs typeface="Times" charset="0"/>
              </a:rPr>
              <a:t>(g=network, </a:t>
            </a:r>
            <a:r>
              <a:rPr lang="en-US" sz="1200" dirty="0" err="1">
                <a:latin typeface="Times" charset="0"/>
                <a:ea typeface="DengXian" charset="-122"/>
                <a:cs typeface="Times" charset="0"/>
              </a:rPr>
              <a:t>nodes_query</a:t>
            </a:r>
            <a:r>
              <a:rPr lang="en-US" sz="1200" dirty="0">
                <a:latin typeface="Times" charset="0"/>
                <a:ea typeface="DengXian" charset="-122"/>
                <a:cs typeface="Times" charset="0"/>
              </a:rPr>
              <a:t>=</a:t>
            </a:r>
            <a:r>
              <a:rPr lang="en-US" sz="1200" dirty="0" err="1">
                <a:latin typeface="Times" charset="0"/>
                <a:ea typeface="DengXian" charset="-122"/>
                <a:cs typeface="Times" charset="0"/>
              </a:rPr>
              <a:t>nodes_mapped</a:t>
            </a:r>
            <a:r>
              <a:rPr lang="en-US" sz="1200" dirty="0">
                <a:latin typeface="Times" charset="0"/>
                <a:ea typeface="DengXian" charset="-122"/>
                <a:cs typeface="Times" charset="0"/>
              </a:rPr>
              <a:t>, </a:t>
            </a:r>
            <a:r>
              <a:rPr lang="en-US" sz="1200" dirty="0" err="1">
                <a:latin typeface="Times" charset="0"/>
                <a:ea typeface="DengXian" charset="-122"/>
                <a:cs typeface="Times" charset="0"/>
              </a:rPr>
              <a:t>knn</a:t>
            </a:r>
            <a:r>
              <a:rPr lang="en-US" sz="1200" dirty="0">
                <a:latin typeface="Times" charset="0"/>
                <a:ea typeface="DengXian" charset="-122"/>
                <a:cs typeface="Times" charset="0"/>
              </a:rPr>
              <a:t>=0, </a:t>
            </a:r>
            <a:r>
              <a:rPr lang="en-US" sz="1200" dirty="0" err="1">
                <a:latin typeface="Times" charset="0"/>
                <a:ea typeface="DengXian" charset="-122"/>
                <a:cs typeface="Times" charset="0"/>
              </a:rPr>
              <a:t>remove.loops</a:t>
            </a:r>
            <a:r>
              <a:rPr lang="en-US" sz="1200" dirty="0">
                <a:latin typeface="Times" charset="0"/>
                <a:ea typeface="DengXian" charset="-122"/>
                <a:cs typeface="Times" charset="0"/>
              </a:rPr>
              <a:t>=F, </a:t>
            </a:r>
            <a:r>
              <a:rPr lang="en-US" sz="1200" dirty="0" err="1">
                <a:latin typeface="Times" charset="0"/>
                <a:ea typeface="DengXian" charset="-122"/>
                <a:cs typeface="Times" charset="0"/>
              </a:rPr>
              <a:t>largest.comp</a:t>
            </a:r>
            <a:r>
              <a:rPr lang="en-US" sz="1200" dirty="0">
                <a:latin typeface="Times" charset="0"/>
                <a:ea typeface="DengXian" charset="-122"/>
                <a:cs typeface="Times" charset="0"/>
              </a:rPr>
              <a:t>=T)</a:t>
            </a:r>
            <a:endParaRPr lang="en-US" sz="1200" dirty="0">
              <a:latin typeface="Times New Roman" charset="0"/>
              <a:ea typeface="DengXian" charset="-122"/>
            </a:endParaRPr>
          </a:p>
          <a:p>
            <a:pPr indent="203200">
              <a:spcAft>
                <a:spcPts val="1200"/>
              </a:spcAft>
            </a:pPr>
            <a:r>
              <a:rPr lang="en-US" sz="1200" dirty="0">
                <a:latin typeface="Times" charset="0"/>
                <a:ea typeface="DengXian" charset="-122"/>
                <a:cs typeface="Times" charset="0"/>
              </a:rPr>
              <a:t>V(network)$name &lt;- V(network)$symbol</a:t>
            </a:r>
            <a:endParaRPr lang="en-US" sz="1200" dirty="0">
              <a:latin typeface="Times New Roman" charset="0"/>
              <a:ea typeface="DengXian" charset="-122"/>
            </a:endParaRPr>
          </a:p>
          <a:p>
            <a:pPr indent="203200">
              <a:spcAft>
                <a:spcPts val="1200"/>
              </a:spcAft>
            </a:pPr>
            <a:r>
              <a:rPr lang="en-US" sz="1200" dirty="0">
                <a:latin typeface="Times" charset="0"/>
                <a:ea typeface="DengXian" charset="-122"/>
                <a:cs typeface="Times" charset="0"/>
              </a:rPr>
              <a:t># </a:t>
            </a:r>
            <a:r>
              <a:rPr lang="zh-CN" altLang="en-US" sz="1200" dirty="0">
                <a:latin typeface="Times" charset="0"/>
                <a:ea typeface="DengXian" charset="-122"/>
                <a:cs typeface="Times" charset="0"/>
              </a:rPr>
              <a:t>根据</a:t>
            </a:r>
            <a:r>
              <a:rPr lang="en-US" sz="1200" dirty="0">
                <a:latin typeface="Times" charset="0"/>
                <a:ea typeface="DengXian" charset="-122"/>
                <a:cs typeface="Times" charset="0"/>
              </a:rPr>
              <a:t>P</a:t>
            </a:r>
            <a:r>
              <a:rPr lang="zh-CN" altLang="en-US" sz="1200" dirty="0">
                <a:latin typeface="Times" charset="0"/>
                <a:ea typeface="DengXian" charset="-122"/>
                <a:cs typeface="Times" charset="0"/>
              </a:rPr>
              <a:t>的设定阈值得到最终需要的互作基因集</a:t>
            </a:r>
            <a:r>
              <a:rPr lang="en-US" sz="1200" dirty="0">
                <a:latin typeface="Times" charset="0"/>
                <a:ea typeface="DengXian" charset="-122"/>
                <a:cs typeface="Times" charset="0"/>
              </a:rPr>
              <a:t>-core-net</a:t>
            </a:r>
            <a:endParaRPr lang="en-US" sz="1200" dirty="0">
              <a:latin typeface="Times New Roman" charset="0"/>
              <a:ea typeface="DengXian" charset="-122"/>
            </a:endParaRPr>
          </a:p>
          <a:p>
            <a:pPr indent="203200">
              <a:spcAft>
                <a:spcPts val="1200"/>
              </a:spcAft>
            </a:pPr>
            <a:r>
              <a:rPr lang="en-US" sz="1200" dirty="0">
                <a:latin typeface="Times" charset="0"/>
                <a:ea typeface="DengXian" charset="-122"/>
                <a:cs typeface="Times" charset="0"/>
              </a:rPr>
              <a:t>net &lt;- </a:t>
            </a:r>
            <a:r>
              <a:rPr lang="en-US" sz="1200" dirty="0" err="1">
                <a:latin typeface="Times" charset="0"/>
                <a:ea typeface="DengXian" charset="-122"/>
                <a:cs typeface="Times" charset="0"/>
              </a:rPr>
              <a:t>dNetPipeline</a:t>
            </a:r>
            <a:r>
              <a:rPr lang="en-US" sz="1200" dirty="0">
                <a:latin typeface="Times" charset="0"/>
                <a:ea typeface="DengXian" charset="-122"/>
                <a:cs typeface="Times" charset="0"/>
              </a:rPr>
              <a:t>(g=network, </a:t>
            </a:r>
            <a:r>
              <a:rPr lang="en-US" sz="1200" dirty="0" err="1">
                <a:latin typeface="Times" charset="0"/>
                <a:ea typeface="DengXian" charset="-122"/>
                <a:cs typeface="Times" charset="0"/>
              </a:rPr>
              <a:t>pval</a:t>
            </a:r>
            <a:r>
              <a:rPr lang="en-US" sz="1200" dirty="0">
                <a:latin typeface="Times" charset="0"/>
                <a:ea typeface="DengXian" charset="-122"/>
                <a:cs typeface="Times" charset="0"/>
              </a:rPr>
              <a:t>=</a:t>
            </a:r>
            <a:r>
              <a:rPr lang="en-US" sz="1200" dirty="0" err="1">
                <a:latin typeface="Times" charset="0"/>
                <a:ea typeface="DengXian" charset="-122"/>
                <a:cs typeface="Times" charset="0"/>
              </a:rPr>
              <a:t>pvals</a:t>
            </a:r>
            <a:r>
              <a:rPr lang="en-US" sz="1200" dirty="0">
                <a:latin typeface="Times" charset="0"/>
                <a:ea typeface="DengXian" charset="-122"/>
                <a:cs typeface="Times" charset="0"/>
              </a:rPr>
              <a:t>, method="</a:t>
            </a:r>
            <a:r>
              <a:rPr lang="en-US" sz="1200" dirty="0" err="1">
                <a:latin typeface="Times" charset="0"/>
                <a:ea typeface="DengXian" charset="-122"/>
                <a:cs typeface="Times" charset="0"/>
              </a:rPr>
              <a:t>customised</a:t>
            </a:r>
            <a:r>
              <a:rPr lang="en-US" sz="1200" dirty="0">
                <a:latin typeface="Times" charset="0"/>
                <a:ea typeface="DengXian" charset="-122"/>
                <a:cs typeface="Times" charset="0"/>
              </a:rPr>
              <a:t>", </a:t>
            </a:r>
            <a:r>
              <a:rPr lang="en-US" sz="1200" dirty="0" err="1">
                <a:latin typeface="Times" charset="0"/>
                <a:ea typeface="DengXian" charset="-122"/>
                <a:cs typeface="Times" charset="0"/>
              </a:rPr>
              <a:t>significance.threshold</a:t>
            </a:r>
            <a:r>
              <a:rPr lang="en-US" sz="1200" dirty="0">
                <a:latin typeface="Times" charset="0"/>
                <a:ea typeface="DengXian" charset="-122"/>
                <a:cs typeface="Times" charset="0"/>
              </a:rPr>
              <a:t>=2.5e-02)</a:t>
            </a:r>
            <a:endParaRPr lang="en-US" sz="1200" dirty="0">
              <a:effectLst/>
              <a:latin typeface="Times New Roman" charset="0"/>
              <a:ea typeface="DengXian" charset="-122"/>
            </a:endParaRPr>
          </a:p>
        </p:txBody>
      </p:sp>
    </p:spTree>
    <p:extLst>
      <p:ext uri="{BB962C8B-B14F-4D97-AF65-F5344CB8AC3E}">
        <p14:creationId xmlns:p14="http://schemas.microsoft.com/office/powerpoint/2010/main" val="616454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6080" y="184330"/>
            <a:ext cx="1849120" cy="985519"/>
          </a:xfrm>
        </p:spPr>
        <p:txBody>
          <a:bodyPr>
            <a:normAutofit fontScale="90000"/>
          </a:bodyPr>
          <a:lstStyle/>
          <a:p>
            <a:r>
              <a:rPr lang="en-US" altLang="zh-CN" sz="3600" dirty="0" err="1" smtClean="0">
                <a:solidFill>
                  <a:srgbClr val="0070C0"/>
                </a:solidFill>
                <a:latin typeface="Times New Roman" panose="02020603050405020304" charset="0"/>
                <a:ea typeface="Times New Roman" panose="02020603050405020304" charset="0"/>
                <a:cs typeface="Times New Roman" panose="02020603050405020304" charset="0"/>
              </a:rPr>
              <a:t>dNet</a:t>
            </a:r>
            <a:r>
              <a:rPr lang="en-US" altLang="zh-CN" sz="3600" dirty="0" smtClean="0">
                <a:solidFill>
                  <a:srgbClr val="0070C0"/>
                </a:solidFill>
                <a:latin typeface="Times New Roman" panose="02020603050405020304" charset="0"/>
                <a:ea typeface="Times New Roman" panose="02020603050405020304" charset="0"/>
                <a:cs typeface="Times New Roman" panose="02020603050405020304" charset="0"/>
              </a:rPr>
              <a:t/>
            </a:r>
            <a:br>
              <a:rPr lang="en-US" altLang="zh-CN" sz="3600" dirty="0" smtClean="0">
                <a:solidFill>
                  <a:srgbClr val="0070C0"/>
                </a:solidFill>
                <a:latin typeface="Times New Roman" panose="02020603050405020304" charset="0"/>
                <a:ea typeface="Times New Roman" panose="02020603050405020304" charset="0"/>
                <a:cs typeface="Times New Roman" panose="02020603050405020304" charset="0"/>
              </a:rPr>
            </a:br>
            <a:r>
              <a:rPr lang="en-US" altLang="zh-CN" sz="3100" dirty="0" smtClean="0">
                <a:solidFill>
                  <a:srgbClr val="0070C0"/>
                </a:solidFill>
                <a:latin typeface="Times New Roman" panose="02020603050405020304" charset="0"/>
                <a:ea typeface="Times New Roman" panose="02020603050405020304" charset="0"/>
                <a:cs typeface="Times New Roman" panose="02020603050405020304" charset="0"/>
              </a:rPr>
              <a:t>-</a:t>
            </a:r>
            <a:r>
              <a:rPr lang="en-US" altLang="zh-CN" sz="3100" dirty="0" err="1" smtClean="0">
                <a:solidFill>
                  <a:srgbClr val="0070C0"/>
                </a:solidFill>
                <a:latin typeface="Times New Roman" panose="02020603050405020304" charset="0"/>
                <a:ea typeface="Times New Roman" panose="02020603050405020304" charset="0"/>
                <a:cs typeface="Times New Roman" panose="02020603050405020304" charset="0"/>
              </a:rPr>
              <a:t>dGSEA</a:t>
            </a:r>
            <a:endParaRPr lang="zh-CN" altLang="en-US" sz="3100" dirty="0">
              <a:solidFill>
                <a:srgbClr val="0070C0"/>
              </a:solidFill>
              <a:latin typeface="Times New Roman" panose="02020603050405020304" charset="0"/>
              <a:ea typeface="Times New Roman" panose="02020603050405020304" charset="0"/>
              <a:cs typeface="Times New Roman" panose="020206030504050203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220" y="184330"/>
            <a:ext cx="6479540" cy="5779589"/>
          </a:xfrm>
          <a:prstGeom prst="rect">
            <a:avLst/>
          </a:prstGeom>
        </p:spPr>
      </p:pic>
      <p:sp>
        <p:nvSpPr>
          <p:cNvPr id="5" name="Rectangle 4"/>
          <p:cNvSpPr/>
          <p:nvPr/>
        </p:nvSpPr>
        <p:spPr>
          <a:xfrm>
            <a:off x="-127000" y="1656080"/>
            <a:ext cx="2649220" cy="2113280"/>
          </a:xfrm>
          <a:prstGeom prst="rect">
            <a:avLst/>
          </a:prstGeom>
        </p:spPr>
        <p:txBody>
          <a:bodyPr wrap="square">
            <a:spAutoFit/>
          </a:bodyPr>
          <a:lstStyle/>
          <a:p>
            <a:pPr marL="228600">
              <a:spcAft>
                <a:spcPts val="1200"/>
              </a:spcAft>
            </a:pPr>
            <a:r>
              <a:rPr lang="zh-CN" altLang="en-US" sz="1200" dirty="0" smtClean="0">
                <a:latin typeface="Times" charset="0"/>
                <a:ea typeface="DengXian" charset="-122"/>
                <a:cs typeface="Times" charset="0"/>
              </a:rPr>
              <a:t>通过</a:t>
            </a:r>
            <a:r>
              <a:rPr lang="en-US" altLang="zh-CN" sz="1200" dirty="0" err="1" smtClean="0">
                <a:latin typeface="Times" charset="0"/>
                <a:ea typeface="DengXian" charset="-122"/>
                <a:cs typeface="Times" charset="0"/>
              </a:rPr>
              <a:t>dNet</a:t>
            </a:r>
            <a:r>
              <a:rPr lang="zh-CN" altLang="en-US" sz="1200" dirty="0" smtClean="0">
                <a:latin typeface="Times" charset="0"/>
                <a:ea typeface="DengXian" charset="-122"/>
                <a:cs typeface="Times" charset="0"/>
              </a:rPr>
              <a:t>的</a:t>
            </a:r>
            <a:r>
              <a:rPr lang="en-US" altLang="zh-CN" sz="1200" dirty="0" err="1" smtClean="0">
                <a:latin typeface="Times" charset="0"/>
                <a:ea typeface="DengXian" charset="-122"/>
                <a:cs typeface="Times" charset="0"/>
              </a:rPr>
              <a:t>d</a:t>
            </a:r>
            <a:r>
              <a:rPr lang="en-US" sz="1200" dirty="0" err="1" smtClean="0">
                <a:latin typeface="Times" charset="0"/>
                <a:ea typeface="DengXian" charset="-122"/>
                <a:cs typeface="Times" charset="0"/>
              </a:rPr>
              <a:t>GSEA</a:t>
            </a:r>
            <a:r>
              <a:rPr lang="zh-CN" altLang="en-US" sz="1200" dirty="0" smtClean="0">
                <a:latin typeface="Times" charset="0"/>
                <a:ea typeface="DengXian" charset="-122"/>
                <a:cs typeface="Times" charset="0"/>
              </a:rPr>
              <a:t>对</a:t>
            </a:r>
            <a:r>
              <a:rPr lang="en-US" sz="1200" dirty="0" smtClean="0">
                <a:latin typeface="Times" charset="0"/>
                <a:ea typeface="DengXian" charset="-122"/>
                <a:cs typeface="Times" charset="0"/>
              </a:rPr>
              <a:t>core-net</a:t>
            </a:r>
            <a:r>
              <a:rPr lang="zh-CN" altLang="en-US" sz="1200" dirty="0" smtClean="0">
                <a:latin typeface="Times" charset="0"/>
                <a:ea typeface="DengXian" charset="-122"/>
                <a:cs typeface="Times" charset="0"/>
              </a:rPr>
              <a:t>生存基因集进行</a:t>
            </a:r>
            <a:endParaRPr lang="en-US" altLang="zh-CN" sz="1200" dirty="0" smtClean="0">
              <a:latin typeface="Times" charset="0"/>
              <a:ea typeface="DengXian" charset="-122"/>
              <a:cs typeface="Times" charset="0"/>
            </a:endParaRPr>
          </a:p>
          <a:p>
            <a:pPr marL="228600">
              <a:spcAft>
                <a:spcPts val="1200"/>
              </a:spcAft>
            </a:pPr>
            <a:r>
              <a:rPr lang="en-US" altLang="zh-CN" sz="1200" dirty="0" smtClean="0">
                <a:latin typeface="Times" charset="0"/>
                <a:ea typeface="DengXian" charset="-122"/>
                <a:cs typeface="Times" charset="0"/>
              </a:rPr>
              <a:t>A.</a:t>
            </a:r>
            <a:r>
              <a:rPr lang="zh-CN" altLang="en-US" sz="1200" dirty="0" smtClean="0">
                <a:latin typeface="Times" charset="0"/>
                <a:ea typeface="DengXian" charset="-122"/>
                <a:cs typeface="Times" charset="0"/>
              </a:rPr>
              <a:t>多</a:t>
            </a:r>
            <a:r>
              <a:rPr lang="zh-CN" altLang="en-US" sz="1200" dirty="0">
                <a:latin typeface="Times" charset="0"/>
                <a:ea typeface="DengXian" charset="-122"/>
                <a:cs typeface="Times" charset="0"/>
              </a:rPr>
              <a:t>癌种突变频率均一性</a:t>
            </a:r>
            <a:r>
              <a:rPr lang="zh-CN" altLang="en-US" sz="1200" dirty="0" smtClean="0">
                <a:latin typeface="Times" charset="0"/>
                <a:ea typeface="DengXian" charset="-122"/>
                <a:cs typeface="Times" charset="0"/>
              </a:rPr>
              <a:t>、</a:t>
            </a:r>
            <a:endParaRPr lang="en-US" altLang="zh-CN" sz="1200" dirty="0" smtClean="0">
              <a:latin typeface="Times" charset="0"/>
              <a:ea typeface="DengXian" charset="-122"/>
              <a:cs typeface="Times" charset="0"/>
            </a:endParaRPr>
          </a:p>
          <a:p>
            <a:pPr marL="228600">
              <a:spcAft>
                <a:spcPts val="1200"/>
              </a:spcAft>
            </a:pPr>
            <a:r>
              <a:rPr lang="en-US" altLang="zh-CN" sz="1200" dirty="0" smtClean="0">
                <a:latin typeface="Times" charset="0"/>
                <a:ea typeface="DengXian" charset="-122"/>
                <a:cs typeface="Times" charset="0"/>
              </a:rPr>
              <a:t>B.</a:t>
            </a:r>
            <a:r>
              <a:rPr lang="zh-CN" altLang="en-US" sz="1200" dirty="0" smtClean="0">
                <a:latin typeface="Times" charset="0"/>
                <a:ea typeface="DengXian" charset="-122"/>
                <a:cs typeface="Times" charset="0"/>
              </a:rPr>
              <a:t>单癌种高突变频率、</a:t>
            </a:r>
            <a:endParaRPr lang="en-US" altLang="zh-CN" sz="1200" dirty="0" smtClean="0">
              <a:latin typeface="Times" charset="0"/>
              <a:ea typeface="DengXian" charset="-122"/>
              <a:cs typeface="Times" charset="0"/>
            </a:endParaRPr>
          </a:p>
          <a:p>
            <a:pPr marL="228600">
              <a:spcAft>
                <a:spcPts val="1200"/>
              </a:spcAft>
            </a:pPr>
            <a:r>
              <a:rPr lang="en-US" altLang="zh-CN" sz="1200" dirty="0" smtClean="0">
                <a:latin typeface="Times" charset="0"/>
                <a:ea typeface="DengXian" charset="-122"/>
                <a:cs typeface="Times" charset="0"/>
              </a:rPr>
              <a:t>C.</a:t>
            </a:r>
            <a:r>
              <a:rPr lang="zh-CN" altLang="en-US" sz="1200" dirty="0" smtClean="0">
                <a:latin typeface="Times" charset="0"/>
                <a:ea typeface="DengXian" charset="-122"/>
                <a:cs typeface="Times" charset="0"/>
              </a:rPr>
              <a:t>病人</a:t>
            </a:r>
            <a:r>
              <a:rPr lang="zh-CN" altLang="en-US" sz="1200" dirty="0">
                <a:latin typeface="Times" charset="0"/>
                <a:ea typeface="DengXian" charset="-122"/>
                <a:cs typeface="Times" charset="0"/>
              </a:rPr>
              <a:t>个体高突变数</a:t>
            </a:r>
            <a:r>
              <a:rPr lang="zh-CN" altLang="en-US" sz="1200" dirty="0" smtClean="0">
                <a:latin typeface="Times" charset="0"/>
                <a:ea typeface="DengXian" charset="-122"/>
                <a:cs typeface="Times" charset="0"/>
              </a:rPr>
              <a:t>目</a:t>
            </a:r>
            <a:endParaRPr lang="en-US" altLang="zh-CN" sz="1200" dirty="0" smtClean="0">
              <a:latin typeface="Times" charset="0"/>
              <a:ea typeface="DengXian" charset="-122"/>
              <a:cs typeface="Times" charset="0"/>
            </a:endParaRPr>
          </a:p>
          <a:p>
            <a:pPr marL="228600">
              <a:spcAft>
                <a:spcPts val="1200"/>
              </a:spcAft>
            </a:pPr>
            <a:r>
              <a:rPr lang="zh-CN" altLang="en-US" sz="1200" dirty="0" smtClean="0">
                <a:latin typeface="Times" charset="0"/>
                <a:ea typeface="DengXian" charset="-122"/>
                <a:cs typeface="Times" charset="0"/>
              </a:rPr>
              <a:t>三</a:t>
            </a:r>
            <a:r>
              <a:rPr lang="zh-CN" altLang="en-US" sz="1200" dirty="0">
                <a:latin typeface="Times" charset="0"/>
                <a:ea typeface="DengXian" charset="-122"/>
                <a:cs typeface="Times" charset="0"/>
              </a:rPr>
              <a:t>个不同指标的富集</a:t>
            </a:r>
            <a:r>
              <a:rPr lang="zh-CN" altLang="en-US" sz="1200" dirty="0" smtClean="0">
                <a:latin typeface="Times" charset="0"/>
                <a:ea typeface="DengXian" charset="-122"/>
                <a:cs typeface="Times" charset="0"/>
              </a:rPr>
              <a:t>程度分析</a:t>
            </a:r>
            <a:r>
              <a:rPr lang="en-US" sz="1200" dirty="0">
                <a:latin typeface="Times" charset="0"/>
                <a:ea typeface="DengXian" charset="-122"/>
                <a:cs typeface="Times" charset="0"/>
              </a:rPr>
              <a:t>(Figure 7)</a:t>
            </a:r>
            <a:r>
              <a:rPr lang="zh-CN" altLang="en-US" dirty="0">
                <a:latin typeface="Times" charset="0"/>
                <a:ea typeface="DengXian" charset="-122"/>
                <a:cs typeface="Times" charset="0"/>
              </a:rPr>
              <a:t>。</a:t>
            </a:r>
            <a:endParaRPr lang="en-US" sz="1600" dirty="0">
              <a:effectLst/>
              <a:latin typeface="Times New Roman" charset="0"/>
              <a:ea typeface="DengXian" charset="-122"/>
            </a:endParaRPr>
          </a:p>
        </p:txBody>
      </p:sp>
    </p:spTree>
    <p:extLst>
      <p:ext uri="{BB962C8B-B14F-4D97-AF65-F5344CB8AC3E}">
        <p14:creationId xmlns:p14="http://schemas.microsoft.com/office/powerpoint/2010/main" val="13450277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2384</TotalTime>
  <Words>2052</Words>
  <Application>Microsoft Macintosh PowerPoint</Application>
  <PresentationFormat>On-screen Show (4:3)</PresentationFormat>
  <Paragraphs>104</Paragraphs>
  <Slides>14</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Calibri</vt:lpstr>
      <vt:lpstr>Calibri Light</vt:lpstr>
      <vt:lpstr>DengXian</vt:lpstr>
      <vt:lpstr>DengXian Light</vt:lpstr>
      <vt:lpstr>Hiragino Sans GB W3</vt:lpstr>
      <vt:lpstr>Hiragino Sans GB W6</vt:lpstr>
      <vt:lpstr>STKaiti</vt:lpstr>
      <vt:lpstr>Times</vt:lpstr>
      <vt:lpstr>Times New Roman</vt:lpstr>
      <vt:lpstr>华文仿宋</vt:lpstr>
      <vt:lpstr>宋体</vt:lpstr>
      <vt:lpstr>Arial</vt:lpstr>
      <vt:lpstr>Office 主题</vt:lpstr>
      <vt:lpstr>PowerPoint Presentation</vt:lpstr>
      <vt:lpstr>GSEA-gene set enrichment analysis</vt:lpstr>
      <vt:lpstr>GSEA-gene set enrichment analysis</vt:lpstr>
      <vt:lpstr>GSVA-gene set variation analysis</vt:lpstr>
      <vt:lpstr>GSVA-gene set variation analysis</vt:lpstr>
      <vt:lpstr>dNet</vt:lpstr>
      <vt:lpstr>dNet</vt:lpstr>
      <vt:lpstr>dNet</vt:lpstr>
      <vt:lpstr>dNet -dGSEA</vt:lpstr>
      <vt:lpstr>dNet -dEnricher</vt:lpstr>
      <vt:lpstr>PowerPoint Presentation</vt:lpstr>
      <vt:lpstr>GSVA+dNet</vt:lpstr>
      <vt:lpstr>GSVA+dNet</vt:lpstr>
      <vt:lpstr>PowerPoint Presentation</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王志卫</dc:creator>
  <cp:lastModifiedBy>user</cp:lastModifiedBy>
  <cp:revision>168</cp:revision>
  <dcterms:created xsi:type="dcterms:W3CDTF">2015-07-02T02:37:00Z</dcterms:created>
  <dcterms:modified xsi:type="dcterms:W3CDTF">2019-05-05T12:12:33Z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